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5" r:id="rId2"/>
  </p:sldMasterIdLst>
  <p:notesMasterIdLst>
    <p:notesMasterId r:id="rId40"/>
  </p:notesMasterIdLst>
  <p:sldIdLst>
    <p:sldId id="304" r:id="rId3"/>
    <p:sldId id="308" r:id="rId4"/>
    <p:sldId id="259" r:id="rId5"/>
    <p:sldId id="320" r:id="rId6"/>
    <p:sldId id="261" r:id="rId7"/>
    <p:sldId id="262" r:id="rId8"/>
    <p:sldId id="321" r:id="rId9"/>
    <p:sldId id="263" r:id="rId10"/>
    <p:sldId id="309" r:id="rId11"/>
    <p:sldId id="311" r:id="rId12"/>
    <p:sldId id="312" r:id="rId13"/>
    <p:sldId id="265" r:id="rId14"/>
    <p:sldId id="314" r:id="rId15"/>
    <p:sldId id="266" r:id="rId16"/>
    <p:sldId id="268" r:id="rId17"/>
    <p:sldId id="269" r:id="rId18"/>
    <p:sldId id="270" r:id="rId19"/>
    <p:sldId id="271" r:id="rId20"/>
    <p:sldId id="272" r:id="rId21"/>
    <p:sldId id="305" r:id="rId22"/>
    <p:sldId id="306" r:id="rId23"/>
    <p:sldId id="307" r:id="rId24"/>
    <p:sldId id="323" r:id="rId25"/>
    <p:sldId id="273" r:id="rId26"/>
    <p:sldId id="274" r:id="rId27"/>
    <p:sldId id="275" r:id="rId28"/>
    <p:sldId id="276" r:id="rId29"/>
    <p:sldId id="322" r:id="rId30"/>
    <p:sldId id="325" r:id="rId31"/>
    <p:sldId id="324" r:id="rId32"/>
    <p:sldId id="277" r:id="rId33"/>
    <p:sldId id="319" r:id="rId34"/>
    <p:sldId id="315" r:id="rId35"/>
    <p:sldId id="316" r:id="rId36"/>
    <p:sldId id="317" r:id="rId37"/>
    <p:sldId id="318" r:id="rId38"/>
    <p:sldId id="32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05"/>
    <p:restoredTop sz="94438"/>
  </p:normalViewPr>
  <p:slideViewPr>
    <p:cSldViewPr>
      <p:cViewPr varScale="1">
        <p:scale>
          <a:sx n="141" d="100"/>
          <a:sy n="141" d="100"/>
        </p:scale>
        <p:origin x="200" y="2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2F330-48A1-DE4B-9A54-8E9585C3672E}" type="datetimeFigureOut">
              <a:t>14.09.16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283C4-0BDF-B44C-8ADC-9665722FDC53}" type="slidenum">
              <a:t>‹#›</a:t>
            </a:fld>
            <a:endParaRPr lang="en-US"/>
          </a:p>
        </p:txBody>
      </p:sp>
    </p:spTree>
    <p:extLst>
      <p:ext uri="{BB962C8B-B14F-4D97-AF65-F5344CB8AC3E}">
        <p14:creationId xmlns:p14="http://schemas.microsoft.com/office/powerpoint/2010/main" val="563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283C4-0BDF-B44C-8ADC-9665722FDC53}" type="slidenum">
              <a:rPr lang="uk-UA"/>
              <a:t>31</a:t>
            </a:fld>
            <a:endParaRPr lang="uk-UA"/>
          </a:p>
        </p:txBody>
      </p:sp>
    </p:spTree>
    <p:extLst>
      <p:ext uri="{BB962C8B-B14F-4D97-AF65-F5344CB8AC3E}">
        <p14:creationId xmlns:p14="http://schemas.microsoft.com/office/powerpoint/2010/main" val="151703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template orange 5 new a1..jpg"/>
          <p:cNvPicPr>
            <a:picLocks noChangeAspect="1"/>
          </p:cNvPicPr>
          <p:nvPr/>
        </p:nvPicPr>
        <p:blipFill>
          <a:blip r:embed="rId2"/>
          <a:stretch>
            <a:fillRect/>
          </a:stretch>
        </p:blipFill>
        <p:spPr>
          <a:xfrm>
            <a:off x="0" y="-3040"/>
            <a:ext cx="9144000" cy="6864080"/>
          </a:xfrm>
          <a:prstGeom prst="rect">
            <a:avLst/>
          </a:prstGeom>
        </p:spPr>
      </p:pic>
      <p:sp>
        <p:nvSpPr>
          <p:cNvPr id="2" name="Title 1"/>
          <p:cNvSpPr>
            <a:spLocks noGrp="1"/>
          </p:cNvSpPr>
          <p:nvPr>
            <p:ph type="ctrTitle" hasCustomPrompt="1"/>
          </p:nvPr>
        </p:nvSpPr>
        <p:spPr>
          <a:xfrm>
            <a:off x="3200400" y="990600"/>
            <a:ext cx="5715000" cy="1981200"/>
          </a:xfrm>
        </p:spPr>
        <p:txBody>
          <a:bodyPr/>
          <a:lstStyle>
            <a:lvl1pPr>
              <a:defRPr/>
            </a:lvl1pPr>
          </a:lstStyle>
          <a:p>
            <a:r>
              <a:rPr lang="en-US" dirty="0" err="1" smtClean="0"/>
              <a:t>naslov</a:t>
            </a:r>
            <a:endParaRPr lang="en-US" dirty="0"/>
          </a:p>
        </p:txBody>
      </p:sp>
      <p:sp>
        <p:nvSpPr>
          <p:cNvPr id="3" name="Subtitle 2"/>
          <p:cNvSpPr>
            <a:spLocks noGrp="1"/>
          </p:cNvSpPr>
          <p:nvPr>
            <p:ph type="subTitle" idx="1" hasCustomPrompt="1"/>
          </p:nvPr>
        </p:nvSpPr>
        <p:spPr>
          <a:xfrm>
            <a:off x="3200400" y="3124200"/>
            <a:ext cx="5715000" cy="7620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Autor</a:t>
            </a:r>
            <a:r>
              <a:rPr lang="en-US" dirty="0" smtClean="0"/>
              <a:t> </a:t>
            </a:r>
            <a:r>
              <a:rPr lang="en-US" dirty="0" err="1" smtClean="0"/>
              <a:t>prezentacije</a:t>
            </a:r>
            <a:endParaRPr lang="en-US" dirty="0"/>
          </a:p>
        </p:txBody>
      </p:sp>
      <p:pic>
        <p:nvPicPr>
          <p:cNvPr id="5" name="Picture 4" descr="template mcf 3 verzija 3 a 2.jpg"/>
          <p:cNvPicPr>
            <a:picLocks noChangeAspect="1"/>
          </p:cNvPicPr>
          <p:nvPr userDrawn="1"/>
        </p:nvPicPr>
        <p:blipFill>
          <a:blip r:embed="rId3"/>
          <a:stretch>
            <a:fillRect/>
          </a:stretch>
        </p:blipFill>
        <p:spPr>
          <a:xfrm>
            <a:off x="0" y="-3040"/>
            <a:ext cx="9144000" cy="6864080"/>
          </a:xfrm>
          <a:prstGeom prst="rect">
            <a:avLst/>
          </a:prstGeom>
        </p:spPr>
      </p:pic>
    </p:spTree>
    <p:extLst>
      <p:ext uri="{BB962C8B-B14F-4D97-AF65-F5344CB8AC3E}">
        <p14:creationId xmlns:p14="http://schemas.microsoft.com/office/powerpoint/2010/main" val="423772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C531A4-F385-4138-914F-D23A95EF18B6}" type="datetimeFigureOut">
              <a:rPr lang="en-US" smtClean="0"/>
              <a:t>9/14/16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185506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C531A4-F385-4138-914F-D23A95EF18B6}" type="datetimeFigureOut">
              <a:rPr lang="en-US" smtClean="0"/>
              <a:t>9/14/16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4029368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695641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473064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681165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739779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310058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03820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937682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377780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template orange 5 new a2.jpg"/>
          <p:cNvPicPr>
            <a:picLocks noChangeAspect="1"/>
          </p:cNvPicPr>
          <p:nvPr/>
        </p:nvPicPr>
        <p:blipFill>
          <a:blip r:embed="rId2"/>
          <a:stretch>
            <a:fillRect/>
          </a:stretch>
        </p:blipFill>
        <p:spPr>
          <a:xfrm>
            <a:off x="0" y="-3040"/>
            <a:ext cx="9144000" cy="6864080"/>
          </a:xfrm>
          <a:prstGeom prst="rect">
            <a:avLst/>
          </a:prstGeom>
        </p:spPr>
      </p:pic>
      <p:sp>
        <p:nvSpPr>
          <p:cNvPr id="3" name="Text Placeholder 2"/>
          <p:cNvSpPr>
            <a:spLocks noGrp="1"/>
          </p:cNvSpPr>
          <p:nvPr>
            <p:ph type="body" idx="1" hasCustomPrompt="1"/>
          </p:nvPr>
        </p:nvSpPr>
        <p:spPr>
          <a:xfrm>
            <a:off x="152400" y="1981199"/>
            <a:ext cx="7543800" cy="838201"/>
          </a:xfrm>
        </p:spPr>
        <p:txBody>
          <a:bodyPr anchor="b">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err="1" smtClean="0"/>
              <a:t>Podnaslov</a:t>
            </a:r>
            <a:r>
              <a:rPr lang="en-US" dirty="0" smtClean="0"/>
              <a:t> I </a:t>
            </a:r>
            <a:r>
              <a:rPr lang="en-US" dirty="0" err="1" smtClean="0"/>
              <a:t>naslov</a:t>
            </a:r>
            <a:r>
              <a:rPr lang="en-US" dirty="0" smtClean="0"/>
              <a:t> </a:t>
            </a:r>
            <a:r>
              <a:rPr lang="en-US" dirty="0" err="1" smtClean="0"/>
              <a:t>poglavlja</a:t>
            </a:r>
            <a:endParaRPr lang="en-US" dirty="0" smtClean="0"/>
          </a:p>
        </p:txBody>
      </p:sp>
    </p:spTree>
    <p:extLst>
      <p:ext uri="{BB962C8B-B14F-4D97-AF65-F5344CB8AC3E}">
        <p14:creationId xmlns:p14="http://schemas.microsoft.com/office/powerpoint/2010/main" val="21255593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400515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499814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177729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746852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222292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811785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9538566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883273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5437110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59463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template orange 5 new a3.jpg"/>
          <p:cNvPicPr>
            <a:picLocks noChangeAspect="1"/>
          </p:cNvPicPr>
          <p:nvPr/>
        </p:nvPicPr>
        <p:blipFill>
          <a:blip r:embed="rId2"/>
          <a:stretch>
            <a:fillRect/>
          </a:stretch>
        </p:blipFill>
        <p:spPr>
          <a:xfrm>
            <a:off x="0" y="-3040"/>
            <a:ext cx="9144000" cy="6864080"/>
          </a:xfrm>
          <a:prstGeom prst="rect">
            <a:avLst/>
          </a:prstGeom>
        </p:spPr>
      </p:pic>
      <p:sp>
        <p:nvSpPr>
          <p:cNvPr id="2" name="Title 1"/>
          <p:cNvSpPr>
            <a:spLocks noGrp="1"/>
          </p:cNvSpPr>
          <p:nvPr>
            <p:ph type="title" hasCustomPrompt="1"/>
          </p:nvPr>
        </p:nvSpPr>
        <p:spPr>
          <a:xfrm>
            <a:off x="228600" y="457200"/>
            <a:ext cx="7696200" cy="457200"/>
          </a:xfrm>
        </p:spPr>
        <p:txBody>
          <a:bodyPr/>
          <a:lstStyle>
            <a:lvl1pPr>
              <a:defRPr/>
            </a:lvl1pPr>
          </a:lstStyle>
          <a:p>
            <a:r>
              <a:rPr lang="en-US" dirty="0" err="1" smtClean="0"/>
              <a:t>naslov</a:t>
            </a:r>
            <a:endParaRPr lang="en-US" dirty="0"/>
          </a:p>
        </p:txBody>
      </p:sp>
      <p:sp>
        <p:nvSpPr>
          <p:cNvPr id="3" name="Content Placeholder 2"/>
          <p:cNvSpPr>
            <a:spLocks noGrp="1"/>
          </p:cNvSpPr>
          <p:nvPr>
            <p:ph idx="1" hasCustomPrompt="1"/>
          </p:nvPr>
        </p:nvSpPr>
        <p:spPr>
          <a:xfrm>
            <a:off x="228600" y="1295400"/>
            <a:ext cx="8686800" cy="4830763"/>
          </a:xfrm>
        </p:spPr>
        <p:txBody>
          <a:bodyPr/>
          <a:lstStyle>
            <a:lvl1pPr>
              <a:defRPr/>
            </a:lvl1pPr>
          </a:lstStyle>
          <a:p>
            <a:pPr lvl="0"/>
            <a:r>
              <a:rPr lang="en-US" dirty="0" err="1" smtClean="0"/>
              <a:t>sadržaj</a:t>
            </a:r>
            <a:endParaRPr lang="en-US" dirty="0"/>
          </a:p>
        </p:txBody>
      </p:sp>
    </p:spTree>
    <p:extLst>
      <p:ext uri="{BB962C8B-B14F-4D97-AF65-F5344CB8AC3E}">
        <p14:creationId xmlns:p14="http://schemas.microsoft.com/office/powerpoint/2010/main" val="736440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022537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160287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5454744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40391911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6320252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1186858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4991853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7588285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121612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68592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C531A4-F385-4138-914F-D23A95EF18B6}" type="datetimeFigureOut">
              <a:rPr lang="en-US" smtClean="0"/>
              <a:t>9/14/16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42935692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2839264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8198105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880112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0982983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3182069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7373960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40328336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2139488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5708509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46093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C531A4-F385-4138-914F-D23A95EF18B6}" type="datetimeFigureOut">
              <a:rPr lang="en-US" smtClean="0"/>
              <a:t>9/14/16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8561197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418650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341530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42172457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8052600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1858073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descr="template mcf 3 verzija 3 b.jpg"/>
          <p:cNvPicPr>
            <a:picLocks noChangeAspect="1"/>
          </p:cNvPicPr>
          <p:nvPr userDrawn="1"/>
        </p:nvPicPr>
        <p:blipFill>
          <a:blip r:embed="rId2"/>
          <a:stretch>
            <a:fillRect/>
          </a:stretch>
        </p:blipFill>
        <p:spPr>
          <a:xfrm>
            <a:off x="0" y="-3040"/>
            <a:ext cx="9144000" cy="6864080"/>
          </a:xfrm>
          <a:prstGeom prst="rect">
            <a:avLst/>
          </a:prstGeom>
        </p:spPr>
      </p:pic>
      <p:sp>
        <p:nvSpPr>
          <p:cNvPr id="2" name="Title 1"/>
          <p:cNvSpPr>
            <a:spLocks noGrp="1"/>
          </p:cNvSpPr>
          <p:nvPr>
            <p:ph type="title" hasCustomPrompt="1"/>
          </p:nvPr>
        </p:nvSpPr>
        <p:spPr>
          <a:xfrm>
            <a:off x="0" y="1928802"/>
            <a:ext cx="7643834" cy="928686"/>
          </a:xfrm>
        </p:spPr>
        <p:txBody>
          <a:bodyPr/>
          <a:lstStyle>
            <a:lvl1pPr>
              <a:defRPr baseline="0"/>
            </a:lvl1pPr>
          </a:lstStyle>
          <a:p>
            <a:r>
              <a:rPr lang="hr-HR" dirty="0" smtClean="0"/>
              <a:t>Podnaslov i naslov poglavlja</a:t>
            </a:r>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template orange 5 new a1..jpg"/>
          <p:cNvPicPr>
            <a:picLocks noChangeAspect="1"/>
          </p:cNvPicPr>
          <p:nvPr userDrawn="1"/>
        </p:nvPicPr>
        <p:blipFill>
          <a:blip r:embed="rId2"/>
          <a:stretch>
            <a:fillRect/>
          </a:stretch>
        </p:blipFill>
        <p:spPr>
          <a:xfrm>
            <a:off x="0" y="-3040"/>
            <a:ext cx="9144000" cy="6864080"/>
          </a:xfrm>
          <a:prstGeom prst="rect">
            <a:avLst/>
          </a:prstGeom>
        </p:spPr>
      </p:pic>
      <p:sp>
        <p:nvSpPr>
          <p:cNvPr id="2" name="Title 1"/>
          <p:cNvSpPr>
            <a:spLocks noGrp="1"/>
          </p:cNvSpPr>
          <p:nvPr>
            <p:ph type="ctrTitle" hasCustomPrompt="1"/>
          </p:nvPr>
        </p:nvSpPr>
        <p:spPr>
          <a:xfrm>
            <a:off x="3200400" y="990600"/>
            <a:ext cx="5715000" cy="1981200"/>
          </a:xfrm>
        </p:spPr>
        <p:txBody>
          <a:bodyPr/>
          <a:lstStyle>
            <a:lvl1pPr>
              <a:defRPr/>
            </a:lvl1pPr>
          </a:lstStyle>
          <a:p>
            <a:r>
              <a:rPr lang="en-US" dirty="0" err="1" smtClean="0"/>
              <a:t>naslov</a:t>
            </a:r>
            <a:endParaRPr lang="en-US" dirty="0"/>
          </a:p>
        </p:txBody>
      </p:sp>
      <p:sp>
        <p:nvSpPr>
          <p:cNvPr id="3" name="Subtitle 2"/>
          <p:cNvSpPr>
            <a:spLocks noGrp="1"/>
          </p:cNvSpPr>
          <p:nvPr>
            <p:ph type="subTitle" idx="1" hasCustomPrompt="1"/>
          </p:nvPr>
        </p:nvSpPr>
        <p:spPr>
          <a:xfrm>
            <a:off x="3200400" y="3124200"/>
            <a:ext cx="5715000" cy="7620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Autor</a:t>
            </a:r>
            <a:r>
              <a:rPr lang="en-US" dirty="0" smtClean="0"/>
              <a:t> </a:t>
            </a:r>
            <a:r>
              <a:rPr lang="en-US" dirty="0" err="1" smtClean="0"/>
              <a:t>prezentacije</a:t>
            </a:r>
            <a:endParaRPr lang="en-US" dirty="0"/>
          </a:p>
        </p:txBody>
      </p:sp>
    </p:spTree>
    <p:extLst>
      <p:ext uri="{BB962C8B-B14F-4D97-AF65-F5344CB8AC3E}">
        <p14:creationId xmlns:p14="http://schemas.microsoft.com/office/powerpoint/2010/main" val="29336175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template orange 5 new a2.jpg"/>
          <p:cNvPicPr>
            <a:picLocks noChangeAspect="1"/>
          </p:cNvPicPr>
          <p:nvPr userDrawn="1"/>
        </p:nvPicPr>
        <p:blipFill>
          <a:blip r:embed="rId2"/>
          <a:stretch>
            <a:fillRect/>
          </a:stretch>
        </p:blipFill>
        <p:spPr>
          <a:xfrm>
            <a:off x="0" y="-3040"/>
            <a:ext cx="9144000" cy="6864080"/>
          </a:xfrm>
          <a:prstGeom prst="rect">
            <a:avLst/>
          </a:prstGeom>
        </p:spPr>
      </p:pic>
      <p:sp>
        <p:nvSpPr>
          <p:cNvPr id="3" name="Text Placeholder 2"/>
          <p:cNvSpPr>
            <a:spLocks noGrp="1"/>
          </p:cNvSpPr>
          <p:nvPr>
            <p:ph type="body" idx="1" hasCustomPrompt="1"/>
          </p:nvPr>
        </p:nvSpPr>
        <p:spPr>
          <a:xfrm>
            <a:off x="152400" y="1981199"/>
            <a:ext cx="7543800" cy="838201"/>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err="1" smtClean="0"/>
              <a:t>Podnaslov</a:t>
            </a:r>
            <a:r>
              <a:rPr lang="en-US" dirty="0" smtClean="0"/>
              <a:t> I </a:t>
            </a:r>
            <a:r>
              <a:rPr lang="en-US" dirty="0" err="1" smtClean="0"/>
              <a:t>naslov</a:t>
            </a:r>
            <a:r>
              <a:rPr lang="en-US" dirty="0" smtClean="0"/>
              <a:t> </a:t>
            </a:r>
            <a:r>
              <a:rPr lang="en-US" dirty="0" err="1" smtClean="0"/>
              <a:t>poglavlja</a:t>
            </a:r>
            <a:endParaRPr lang="en-US" dirty="0" smtClean="0"/>
          </a:p>
        </p:txBody>
      </p:sp>
    </p:spTree>
    <p:extLst>
      <p:ext uri="{BB962C8B-B14F-4D97-AF65-F5344CB8AC3E}">
        <p14:creationId xmlns:p14="http://schemas.microsoft.com/office/powerpoint/2010/main" val="40017527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template orange 5 new a3.jpg"/>
          <p:cNvPicPr>
            <a:picLocks noChangeAspect="1"/>
          </p:cNvPicPr>
          <p:nvPr userDrawn="1"/>
        </p:nvPicPr>
        <p:blipFill>
          <a:blip r:embed="rId2"/>
          <a:stretch>
            <a:fillRect/>
          </a:stretch>
        </p:blipFill>
        <p:spPr>
          <a:xfrm>
            <a:off x="0" y="-3040"/>
            <a:ext cx="9144000" cy="6864080"/>
          </a:xfrm>
          <a:prstGeom prst="rect">
            <a:avLst/>
          </a:prstGeom>
        </p:spPr>
      </p:pic>
      <p:sp>
        <p:nvSpPr>
          <p:cNvPr id="2" name="Title 1"/>
          <p:cNvSpPr>
            <a:spLocks noGrp="1"/>
          </p:cNvSpPr>
          <p:nvPr>
            <p:ph type="title" hasCustomPrompt="1"/>
          </p:nvPr>
        </p:nvSpPr>
        <p:spPr>
          <a:xfrm>
            <a:off x="228600" y="457200"/>
            <a:ext cx="7696200" cy="457200"/>
          </a:xfrm>
        </p:spPr>
        <p:txBody>
          <a:bodyPr/>
          <a:lstStyle>
            <a:lvl1pPr>
              <a:defRPr/>
            </a:lvl1pPr>
          </a:lstStyle>
          <a:p>
            <a:r>
              <a:rPr lang="en-US" dirty="0" err="1" smtClean="0"/>
              <a:t>naslov</a:t>
            </a:r>
            <a:endParaRPr lang="en-US" dirty="0"/>
          </a:p>
        </p:txBody>
      </p:sp>
      <p:sp>
        <p:nvSpPr>
          <p:cNvPr id="3" name="Content Placeholder 2"/>
          <p:cNvSpPr>
            <a:spLocks noGrp="1"/>
          </p:cNvSpPr>
          <p:nvPr>
            <p:ph idx="1" hasCustomPrompt="1"/>
          </p:nvPr>
        </p:nvSpPr>
        <p:spPr>
          <a:xfrm>
            <a:off x="228600" y="1295400"/>
            <a:ext cx="8686800" cy="4830763"/>
          </a:xfrm>
        </p:spPr>
        <p:txBody>
          <a:bodyPr/>
          <a:lstStyle>
            <a:lvl1pPr>
              <a:defRPr/>
            </a:lvl1pPr>
          </a:lstStyle>
          <a:p>
            <a:pPr lvl="0"/>
            <a:r>
              <a:rPr lang="en-US" dirty="0" err="1" smtClean="0"/>
              <a:t>sadržaj</a:t>
            </a:r>
            <a:endParaRPr lang="en-US" dirty="0"/>
          </a:p>
        </p:txBody>
      </p:sp>
    </p:spTree>
    <p:extLst>
      <p:ext uri="{BB962C8B-B14F-4D97-AF65-F5344CB8AC3E}">
        <p14:creationId xmlns:p14="http://schemas.microsoft.com/office/powerpoint/2010/main" val="13626092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77CCE8-5834-4F40-ABB1-86AF4EB59455}" type="datetimeFigureOut">
              <a:rPr lang="en-US" smtClean="0">
                <a:solidFill>
                  <a:prstClr val="black">
                    <a:tint val="75000"/>
                  </a:prstClr>
                </a:solidFill>
              </a:rPr>
              <a:pPr/>
              <a:t>9/14/16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353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C531A4-F385-4138-914F-D23A95EF18B6}" type="datetimeFigureOut">
              <a:rPr lang="en-US" smtClean="0"/>
              <a:t>9/14/16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262474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77CCE8-5834-4F40-ABB1-86AF4EB59455}" type="datetimeFigureOut">
              <a:rPr lang="en-US" smtClean="0">
                <a:solidFill>
                  <a:prstClr val="black">
                    <a:tint val="75000"/>
                  </a:prstClr>
                </a:solidFill>
              </a:rPr>
              <a:pPr/>
              <a:t>9/14/16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52944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77CCE8-5834-4F40-ABB1-86AF4EB59455}" type="datetimeFigureOut">
              <a:rPr lang="en-US" smtClean="0">
                <a:solidFill>
                  <a:prstClr val="black">
                    <a:tint val="75000"/>
                  </a:prstClr>
                </a:solidFill>
              </a:rPr>
              <a:pPr/>
              <a:t>9/14/16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31912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77CCE8-5834-4F40-ABB1-86AF4EB59455}" type="datetimeFigureOut">
              <a:rPr lang="en-US" smtClean="0">
                <a:solidFill>
                  <a:prstClr val="black">
                    <a:tint val="75000"/>
                  </a:prstClr>
                </a:solidFill>
              </a:rPr>
              <a:pPr/>
              <a:t>9/14/16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35330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77CCE8-5834-4F40-ABB1-86AF4EB59455}" type="datetimeFigureOut">
              <a:rPr lang="en-US" smtClean="0">
                <a:solidFill>
                  <a:prstClr val="black">
                    <a:tint val="75000"/>
                  </a:prstClr>
                </a:solidFill>
              </a:rPr>
              <a:pPr/>
              <a:t>9/14/16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77526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77CCE8-5834-4F40-ABB1-86AF4EB59455}" type="datetimeFigureOut">
              <a:rPr lang="en-US" smtClean="0">
                <a:solidFill>
                  <a:prstClr val="black">
                    <a:tint val="75000"/>
                  </a:prstClr>
                </a:solidFill>
              </a:rPr>
              <a:pPr/>
              <a:t>9/14/16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92466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77CCE8-5834-4F40-ABB1-86AF4EB59455}" type="datetimeFigureOut">
              <a:rPr lang="en-US" smtClean="0">
                <a:solidFill>
                  <a:prstClr val="black">
                    <a:tint val="75000"/>
                  </a:prstClr>
                </a:solidFill>
              </a:rPr>
              <a:pPr/>
              <a:t>9/14/16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13805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77CCE8-5834-4F40-ABB1-86AF4EB59455}" type="datetimeFigureOut">
              <a:rPr lang="en-US" smtClean="0">
                <a:solidFill>
                  <a:prstClr val="black">
                    <a:tint val="75000"/>
                  </a:prstClr>
                </a:solidFill>
              </a:rPr>
              <a:pPr/>
              <a:t>9/14/16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635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531A4-F385-4138-914F-D23A95EF18B6}" type="datetimeFigureOut">
              <a:rPr lang="en-US" smtClean="0"/>
              <a:t>9/14/16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1824326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C531A4-F385-4138-914F-D23A95EF18B6}" type="datetimeFigureOut">
              <a:rPr lang="en-US" smtClean="0"/>
              <a:t>9/14/16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360448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C531A4-F385-4138-914F-D23A95EF18B6}" type="datetimeFigureOut">
              <a:rPr lang="en-US" smtClean="0"/>
              <a:t>9/14/16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21393185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theme" Target="../theme/theme1.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2.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C531A4-F385-4138-914F-D23A95EF18B6}" type="datetimeFigureOut">
              <a:rPr lang="en-US" smtClean="0"/>
              <a:t>9/14/16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15371-B4F2-43C6-A972-F2DFE0151772}" type="slidenum">
              <a:rPr lang="en-US" smtClean="0"/>
              <a:t>‹#›</a:t>
            </a:fld>
            <a:endParaRPr lang="en-US"/>
          </a:p>
        </p:txBody>
      </p:sp>
    </p:spTree>
    <p:extLst>
      <p:ext uri="{BB962C8B-B14F-4D97-AF65-F5344CB8AC3E}">
        <p14:creationId xmlns:p14="http://schemas.microsoft.com/office/powerpoint/2010/main" val="20781486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650" r:id="rId5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77CCE8-5834-4F40-ABB1-86AF4EB59455}" type="datetimeFigureOut">
              <a:rPr lang="en-US" smtClean="0">
                <a:solidFill>
                  <a:prstClr val="black">
                    <a:tint val="75000"/>
                  </a:prstClr>
                </a:solidFill>
              </a:rPr>
              <a:pPr/>
              <a:t>9/14/16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335930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hartmannfj/data-analysis-workshop" TargetMode="Externa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Automated data analysis for high-dimensional cytometry experiments</a:t>
            </a:r>
          </a:p>
        </p:txBody>
      </p:sp>
      <p:sp>
        <p:nvSpPr>
          <p:cNvPr id="3" name="Subtitle 2"/>
          <p:cNvSpPr>
            <a:spLocks noGrp="1"/>
          </p:cNvSpPr>
          <p:nvPr>
            <p:ph type="subTitle" idx="1"/>
          </p:nvPr>
        </p:nvSpPr>
        <p:spPr/>
        <p:txBody>
          <a:bodyPr>
            <a:normAutofit/>
          </a:bodyPr>
          <a:lstStyle/>
          <a:p>
            <a:r>
              <a:rPr lang="en-US" dirty="0"/>
              <a:t>Felix J. Hartmann</a:t>
            </a:r>
          </a:p>
        </p:txBody>
      </p:sp>
    </p:spTree>
    <p:extLst>
      <p:ext uri="{BB962C8B-B14F-4D97-AF65-F5344CB8AC3E}">
        <p14:creationId xmlns:p14="http://schemas.microsoft.com/office/powerpoint/2010/main" val="4207168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Bead normalization</a:t>
            </a:r>
          </a:p>
        </p:txBody>
      </p:sp>
      <p:pic>
        <p:nvPicPr>
          <p:cNvPr id="4" name="Content Placeholder 3"/>
          <p:cNvPicPr>
            <a:picLocks noGrp="1" noChangeAspect="1"/>
          </p:cNvPicPr>
          <p:nvPr>
            <p:ph idx="1"/>
          </p:nvPr>
        </p:nvPicPr>
        <p:blipFill>
          <a:blip r:embed="rId2"/>
          <a:stretch>
            <a:fillRect/>
          </a:stretch>
        </p:blipFill>
        <p:spPr>
          <a:xfrm>
            <a:off x="228600" y="1700808"/>
            <a:ext cx="4648687" cy="3312368"/>
          </a:xfrm>
          <a:prstGeom prst="rect">
            <a:avLst/>
          </a:prstGeom>
        </p:spPr>
      </p:pic>
      <p:sp>
        <p:nvSpPr>
          <p:cNvPr id="5" name="Rectangle 4"/>
          <p:cNvSpPr/>
          <p:nvPr/>
        </p:nvSpPr>
        <p:spPr>
          <a:xfrm>
            <a:off x="4775110" y="4929688"/>
            <a:ext cx="4572000" cy="769441"/>
          </a:xfrm>
          <a:prstGeom prst="rect">
            <a:avLst/>
          </a:prstGeom>
        </p:spPr>
        <p:txBody>
          <a:bodyPr>
            <a:spAutoFit/>
          </a:bodyPr>
          <a:lstStyle/>
          <a:p>
            <a:r>
              <a:rPr lang="en-US" sz="1100">
                <a:latin typeface="Arial" charset="0"/>
                <a:ea typeface="Arial" charset="0"/>
                <a:cs typeface="Arial" charset="0"/>
              </a:rPr>
              <a:t>R. Finck, E. F. Simonds, A. Jager, S. Krishnaswamy, K. Sachs, W. Fantl, D. Pe’er, G. P. Nolan, S. C. Bendall, Normalization of mass cytometry data with bead standards., </a:t>
            </a:r>
            <a:r>
              <a:rPr lang="en-US" sz="1100" b="1">
                <a:latin typeface="Arial" charset="0"/>
                <a:ea typeface="Arial" charset="0"/>
                <a:cs typeface="Arial" charset="0"/>
              </a:rPr>
              <a:t>Cytometry. A </a:t>
            </a:r>
            <a:r>
              <a:rPr lang="en-US" sz="1100">
                <a:latin typeface="Arial" charset="0"/>
                <a:ea typeface="Arial" charset="0"/>
                <a:cs typeface="Arial" charset="0"/>
              </a:rPr>
              <a:t>83, 483–94 (2013).</a:t>
            </a:r>
          </a:p>
        </p:txBody>
      </p:sp>
      <p:pic>
        <p:nvPicPr>
          <p:cNvPr id="6" name="Picture 5"/>
          <p:cNvPicPr>
            <a:picLocks noChangeAspect="1"/>
          </p:cNvPicPr>
          <p:nvPr/>
        </p:nvPicPr>
        <p:blipFill rotWithShape="1">
          <a:blip r:embed="rId3"/>
          <a:srcRect r="14701"/>
          <a:stretch/>
        </p:blipFill>
        <p:spPr>
          <a:xfrm>
            <a:off x="4877287" y="1722339"/>
            <a:ext cx="4022739" cy="1708992"/>
          </a:xfrm>
          <a:prstGeom prst="rect">
            <a:avLst/>
          </a:prstGeom>
        </p:spPr>
      </p:pic>
    </p:spTree>
    <p:extLst>
      <p:ext uri="{BB962C8B-B14F-4D97-AF65-F5344CB8AC3E}">
        <p14:creationId xmlns:p14="http://schemas.microsoft.com/office/powerpoint/2010/main" val="14640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Channel-specific normalization</a:t>
            </a:r>
          </a:p>
        </p:txBody>
      </p:sp>
      <p:sp>
        <p:nvSpPr>
          <p:cNvPr id="3" name="Content Placeholder 2"/>
          <p:cNvSpPr>
            <a:spLocks noGrp="1"/>
          </p:cNvSpPr>
          <p:nvPr>
            <p:ph idx="1"/>
          </p:nvPr>
        </p:nvSpPr>
        <p:spPr>
          <a:xfrm>
            <a:off x="539552" y="1295400"/>
            <a:ext cx="4032448" cy="4830763"/>
          </a:xfrm>
        </p:spPr>
        <p:txBody>
          <a:bodyPr>
            <a:normAutofit/>
          </a:bodyPr>
          <a:lstStyle/>
          <a:p>
            <a:pPr marL="0" indent="0">
              <a:buNone/>
            </a:pPr>
            <a:r>
              <a:rPr lang="en-US" sz="1600" dirty="0">
                <a:solidFill>
                  <a:schemeClr val="accent2"/>
                </a:solidFill>
                <a:latin typeface="Helvetica" charset="0"/>
                <a:cs typeface="Helvetica" charset="0"/>
              </a:rPr>
              <a:t>Different markers/antibodies/channels have different dynamic ranges</a:t>
            </a:r>
          </a:p>
          <a:p>
            <a:pPr marL="0" indent="0">
              <a:buNone/>
            </a:pPr>
            <a:endParaRPr lang="en-US" sz="1600" dirty="0">
              <a:solidFill>
                <a:schemeClr val="accent2"/>
              </a:solidFill>
              <a:latin typeface="Helvetica" charset="0"/>
              <a:cs typeface="Helvetica" charset="0"/>
            </a:endParaRPr>
          </a:p>
          <a:p>
            <a:pPr marL="0" indent="0">
              <a:buNone/>
            </a:pPr>
            <a:r>
              <a:rPr lang="en-US" sz="1600" dirty="0">
                <a:latin typeface="Helvetica" charset="0"/>
                <a:cs typeface="Helvetica" charset="0"/>
              </a:rPr>
              <a:t>Differences could be due to:</a:t>
            </a:r>
          </a:p>
          <a:p>
            <a:r>
              <a:rPr lang="en-US" sz="1600" dirty="0">
                <a:latin typeface="Helvetica" charset="0"/>
                <a:cs typeface="Helvetica" charset="0"/>
              </a:rPr>
              <a:t>Detector sensitivity</a:t>
            </a:r>
          </a:p>
          <a:p>
            <a:r>
              <a:rPr lang="en-US" sz="1600" dirty="0">
                <a:latin typeface="Helvetica" charset="0"/>
                <a:cs typeface="Helvetica" charset="0"/>
              </a:rPr>
              <a:t>Fluorochrome brightness</a:t>
            </a:r>
          </a:p>
          <a:p>
            <a:r>
              <a:rPr lang="en-US" sz="1600" dirty="0">
                <a:latin typeface="Helvetica" charset="0"/>
                <a:cs typeface="Helvetica" charset="0"/>
              </a:rPr>
              <a:t>Antibody concentration</a:t>
            </a:r>
          </a:p>
          <a:p>
            <a:r>
              <a:rPr lang="en-US" sz="1600" dirty="0">
                <a:latin typeface="Helvetica" charset="0"/>
                <a:cs typeface="Helvetica" charset="0"/>
              </a:rPr>
              <a:t>Clone performance</a:t>
            </a:r>
          </a:p>
          <a:p>
            <a:endParaRPr lang="en-US" sz="1600" dirty="0">
              <a:latin typeface="Helvetica" charset="0"/>
              <a:cs typeface="Helvetica" charset="0"/>
            </a:endParaRPr>
          </a:p>
          <a:p>
            <a:r>
              <a:rPr lang="en-US" sz="1600" dirty="0">
                <a:latin typeface="Helvetica" charset="0"/>
                <a:cs typeface="Helvetica" charset="0"/>
              </a:rPr>
              <a:t>Epitope expression level </a:t>
            </a:r>
          </a:p>
        </p:txBody>
      </p:sp>
      <p:pic>
        <p:nvPicPr>
          <p:cNvPr id="4" name="Picture 3"/>
          <p:cNvPicPr>
            <a:picLocks noChangeAspect="1"/>
          </p:cNvPicPr>
          <p:nvPr/>
        </p:nvPicPr>
        <p:blipFill>
          <a:blip r:embed="rId2"/>
          <a:stretch>
            <a:fillRect/>
          </a:stretch>
        </p:blipFill>
        <p:spPr>
          <a:xfrm>
            <a:off x="4932040" y="1265445"/>
            <a:ext cx="3438892" cy="1851058"/>
          </a:xfrm>
          <a:prstGeom prst="rect">
            <a:avLst/>
          </a:prstGeom>
        </p:spPr>
      </p:pic>
      <p:pic>
        <p:nvPicPr>
          <p:cNvPr id="5" name="Picture 4"/>
          <p:cNvPicPr>
            <a:picLocks noChangeAspect="1"/>
          </p:cNvPicPr>
          <p:nvPr/>
        </p:nvPicPr>
        <p:blipFill>
          <a:blip r:embed="rId3"/>
          <a:stretch>
            <a:fillRect/>
          </a:stretch>
        </p:blipFill>
        <p:spPr>
          <a:xfrm>
            <a:off x="4932040" y="3467548"/>
            <a:ext cx="1844104" cy="3154974"/>
          </a:xfrm>
          <a:prstGeom prst="rect">
            <a:avLst/>
          </a:prstGeom>
        </p:spPr>
      </p:pic>
      <p:pic>
        <p:nvPicPr>
          <p:cNvPr id="6" name="Picture 5"/>
          <p:cNvPicPr>
            <a:picLocks noChangeAspect="1"/>
          </p:cNvPicPr>
          <p:nvPr/>
        </p:nvPicPr>
        <p:blipFill>
          <a:blip r:embed="rId4"/>
          <a:stretch>
            <a:fillRect/>
          </a:stretch>
        </p:blipFill>
        <p:spPr>
          <a:xfrm rot="16200000">
            <a:off x="7100373" y="3306678"/>
            <a:ext cx="1574352" cy="1530964"/>
          </a:xfrm>
          <a:prstGeom prst="rect">
            <a:avLst/>
          </a:prstGeom>
        </p:spPr>
      </p:pic>
      <p:pic>
        <p:nvPicPr>
          <p:cNvPr id="7" name="Picture 6"/>
          <p:cNvPicPr>
            <a:picLocks noChangeAspect="1"/>
          </p:cNvPicPr>
          <p:nvPr/>
        </p:nvPicPr>
        <p:blipFill>
          <a:blip r:embed="rId5"/>
          <a:stretch>
            <a:fillRect/>
          </a:stretch>
        </p:blipFill>
        <p:spPr>
          <a:xfrm>
            <a:off x="611560" y="4534298"/>
            <a:ext cx="2614166" cy="1021474"/>
          </a:xfrm>
          <a:prstGeom prst="rect">
            <a:avLst/>
          </a:prstGeom>
        </p:spPr>
      </p:pic>
    </p:spTree>
    <p:extLst>
      <p:ext uri="{BB962C8B-B14F-4D97-AF65-F5344CB8AC3E}">
        <p14:creationId xmlns:p14="http://schemas.microsoft.com/office/powerpoint/2010/main" val="67750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Channel-specific normalization</a:t>
            </a:r>
          </a:p>
        </p:txBody>
      </p:sp>
      <p:pic>
        <p:nvPicPr>
          <p:cNvPr id="4" name="Picture 3"/>
          <p:cNvPicPr>
            <a:picLocks noChangeAspect="1"/>
          </p:cNvPicPr>
          <p:nvPr/>
        </p:nvPicPr>
        <p:blipFill rotWithShape="1">
          <a:blip r:embed="rId2"/>
          <a:srcRect b="24034"/>
          <a:stretch/>
        </p:blipFill>
        <p:spPr>
          <a:xfrm>
            <a:off x="3798586" y="1545756"/>
            <a:ext cx="4966614" cy="2160000"/>
          </a:xfrm>
          <a:prstGeom prst="rect">
            <a:avLst/>
          </a:prstGeom>
        </p:spPr>
      </p:pic>
      <p:sp>
        <p:nvSpPr>
          <p:cNvPr id="5" name="TextBox 4"/>
          <p:cNvSpPr txBox="1">
            <a:spLocks noChangeArrowheads="1"/>
          </p:cNvSpPr>
          <p:nvPr/>
        </p:nvSpPr>
        <p:spPr bwMode="auto">
          <a:xfrm>
            <a:off x="323528" y="1412776"/>
            <a:ext cx="390288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smtClean="0">
                <a:solidFill>
                  <a:schemeClr val="accent2"/>
                </a:solidFill>
                <a:latin typeface="Helvetica" charset="0"/>
                <a:cs typeface="Helvetica" charset="0"/>
              </a:rPr>
              <a:t>Channel specific normalization methods</a:t>
            </a:r>
            <a:endParaRPr lang="en-US" sz="1600" dirty="0">
              <a:solidFill>
                <a:schemeClr val="accent2"/>
              </a:solidFill>
              <a:latin typeface="Helvetica" charset="0"/>
              <a:cs typeface="Helvetica" charset="0"/>
            </a:endParaRPr>
          </a:p>
        </p:txBody>
      </p:sp>
      <p:sp>
        <p:nvSpPr>
          <p:cNvPr id="6" name="TextBox 2"/>
          <p:cNvSpPr txBox="1">
            <a:spLocks noChangeArrowheads="1"/>
          </p:cNvSpPr>
          <p:nvPr/>
        </p:nvSpPr>
        <p:spPr bwMode="auto">
          <a:xfrm>
            <a:off x="323528" y="3115116"/>
            <a:ext cx="3533318" cy="13603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285750" indent="-285750" eaLnBrk="1" hangingPunct="1">
              <a:lnSpc>
                <a:spcPct val="130000"/>
              </a:lnSpc>
              <a:buFont typeface="Wingdings" charset="2"/>
              <a:buChar char="Ø"/>
            </a:pPr>
            <a:r>
              <a:rPr lang="en-US" sz="1600" dirty="0" smtClean="0">
                <a:solidFill>
                  <a:srgbClr val="000000"/>
                </a:solidFill>
                <a:latin typeface="Helvetica" charset="0"/>
                <a:cs typeface="Helvetica" charset="0"/>
              </a:rPr>
              <a:t>z-Score normalization</a:t>
            </a:r>
          </a:p>
          <a:p>
            <a:pPr marL="1028700" lvl="1" eaLnBrk="1" hangingPunct="1">
              <a:lnSpc>
                <a:spcPct val="130000"/>
              </a:lnSpc>
              <a:buFont typeface="Wingdings" charset="2"/>
              <a:buChar char="Ø"/>
            </a:pPr>
            <a:r>
              <a:rPr lang="en-US" sz="1600" dirty="0" smtClean="0">
                <a:solidFill>
                  <a:srgbClr val="000000"/>
                </a:solidFill>
                <a:latin typeface="Helvetica" charset="0"/>
                <a:cs typeface="Helvetica" charset="0"/>
              </a:rPr>
              <a:t>Expresses the data as standard deviations above or below the mean</a:t>
            </a:r>
          </a:p>
        </p:txBody>
      </p:sp>
      <p:sp>
        <p:nvSpPr>
          <p:cNvPr id="7" name="TextBox 2"/>
          <p:cNvSpPr txBox="1">
            <a:spLocks noChangeArrowheads="1"/>
          </p:cNvSpPr>
          <p:nvPr/>
        </p:nvSpPr>
        <p:spPr bwMode="auto">
          <a:xfrm>
            <a:off x="323528" y="4777962"/>
            <a:ext cx="7992776" cy="1040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285750" indent="-285750" eaLnBrk="1" hangingPunct="1">
              <a:lnSpc>
                <a:spcPct val="130000"/>
              </a:lnSpc>
              <a:buFont typeface="Wingdings" charset="2"/>
              <a:buChar char="Ø"/>
            </a:pPr>
            <a:r>
              <a:rPr lang="en-US" sz="1600" dirty="0" smtClean="0">
                <a:solidFill>
                  <a:srgbClr val="000000"/>
                </a:solidFill>
                <a:latin typeface="Helvetica" charset="0"/>
                <a:cs typeface="Helvetica" charset="0"/>
              </a:rPr>
              <a:t>Percentile normalization</a:t>
            </a:r>
          </a:p>
          <a:p>
            <a:pPr marL="1028700" lvl="1" eaLnBrk="1" hangingPunct="1">
              <a:lnSpc>
                <a:spcPct val="130000"/>
              </a:lnSpc>
              <a:buFont typeface="Wingdings" charset="2"/>
              <a:buChar char="Ø"/>
            </a:pPr>
            <a:r>
              <a:rPr lang="en-US" sz="1600" dirty="0" smtClean="0">
                <a:solidFill>
                  <a:srgbClr val="000000"/>
                </a:solidFill>
                <a:latin typeface="Helvetica" charset="0"/>
                <a:cs typeface="Helvetica" charset="0"/>
              </a:rPr>
              <a:t>Expresses the data as a fraction of the percentile</a:t>
            </a:r>
          </a:p>
          <a:p>
            <a:pPr marL="1028700" lvl="1" eaLnBrk="1" hangingPunct="1">
              <a:lnSpc>
                <a:spcPct val="130000"/>
              </a:lnSpc>
              <a:buFont typeface="Wingdings" charset="2"/>
              <a:buChar char="Ø"/>
            </a:pPr>
            <a:r>
              <a:rPr lang="en-US" sz="1600" dirty="0" smtClean="0">
                <a:solidFill>
                  <a:srgbClr val="000000"/>
                </a:solidFill>
                <a:latin typeface="Helvetica" charset="0"/>
                <a:cs typeface="Helvetica" charset="0"/>
              </a:rPr>
              <a:t>E.g. 100 Percentile </a:t>
            </a:r>
            <a:r>
              <a:rPr lang="en-US" sz="1600" dirty="0" smtClean="0">
                <a:solidFill>
                  <a:srgbClr val="000000"/>
                </a:solidFill>
                <a:latin typeface="Helvetica" charset="0"/>
                <a:cs typeface="Helvetica" charset="0"/>
                <a:sym typeface="Wingdings"/>
              </a:rPr>
              <a:t> cell with highest expression level is set to 1</a:t>
            </a:r>
            <a:r>
              <a:rPr lang="en-US" sz="1600" dirty="0" smtClean="0">
                <a:solidFill>
                  <a:srgbClr val="000000"/>
                </a:solidFill>
                <a:latin typeface="Helvetica" charset="0"/>
                <a:cs typeface="Helvetica" charset="0"/>
              </a:rPr>
              <a:t> </a:t>
            </a:r>
            <a:endParaRPr lang="en-US" sz="1600" dirty="0">
              <a:solidFill>
                <a:srgbClr val="000000"/>
              </a:solidFill>
              <a:latin typeface="Helvetica" charset="0"/>
              <a:cs typeface="Helvetica" charset="0"/>
            </a:endParaRPr>
          </a:p>
        </p:txBody>
      </p:sp>
      <p:sp>
        <p:nvSpPr>
          <p:cNvPr id="8" name="TextBox 2"/>
          <p:cNvSpPr txBox="1">
            <a:spLocks noChangeArrowheads="1"/>
          </p:cNvSpPr>
          <p:nvPr/>
        </p:nvSpPr>
        <p:spPr bwMode="auto">
          <a:xfrm>
            <a:off x="5231882" y="3707965"/>
            <a:ext cx="3533318"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lnSpc>
                <a:spcPct val="130000"/>
              </a:lnSpc>
            </a:pPr>
            <a:r>
              <a:rPr lang="en-US" sz="1200" dirty="0" err="1" smtClean="0">
                <a:solidFill>
                  <a:srgbClr val="000000"/>
                </a:solidFill>
                <a:latin typeface="Helvetica" charset="0"/>
                <a:cs typeface="Helvetica" charset="0"/>
              </a:rPr>
              <a:t>wikipedia</a:t>
            </a:r>
            <a:endParaRPr lang="en-US" sz="1200" dirty="0" smtClean="0">
              <a:solidFill>
                <a:srgbClr val="000000"/>
              </a:solidFill>
              <a:latin typeface="Helvetica" charset="0"/>
              <a:cs typeface="Helvetica" charset="0"/>
            </a:endParaRPr>
          </a:p>
        </p:txBody>
      </p:sp>
    </p:spTree>
    <p:extLst>
      <p:ext uri="{BB962C8B-B14F-4D97-AF65-F5344CB8AC3E}">
        <p14:creationId xmlns:p14="http://schemas.microsoft.com/office/powerpoint/2010/main" val="1937635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Percentile normalization</a:t>
            </a:r>
          </a:p>
        </p:txBody>
      </p:sp>
      <p:pic>
        <p:nvPicPr>
          <p:cNvPr id="7" name="Picture 6"/>
          <p:cNvPicPr>
            <a:picLocks noChangeAspect="1"/>
          </p:cNvPicPr>
          <p:nvPr/>
        </p:nvPicPr>
        <p:blipFill>
          <a:blip r:embed="rId2"/>
          <a:stretch>
            <a:fillRect/>
          </a:stretch>
        </p:blipFill>
        <p:spPr>
          <a:xfrm>
            <a:off x="1778496" y="1844824"/>
            <a:ext cx="3969469" cy="3526099"/>
          </a:xfrm>
          <a:prstGeom prst="rect">
            <a:avLst/>
          </a:prstGeom>
        </p:spPr>
      </p:pic>
      <p:cxnSp>
        <p:nvCxnSpPr>
          <p:cNvPr id="9" name="Straight Connector 8"/>
          <p:cNvCxnSpPr/>
          <p:nvPr/>
        </p:nvCxnSpPr>
        <p:spPr>
          <a:xfrm>
            <a:off x="1634480" y="2276872"/>
            <a:ext cx="36576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076056" y="2060848"/>
            <a:ext cx="14808" cy="3672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90664" y="5776743"/>
            <a:ext cx="2832378" cy="369332"/>
          </a:xfrm>
          <a:prstGeom prst="rect">
            <a:avLst/>
          </a:prstGeom>
          <a:noFill/>
        </p:spPr>
        <p:txBody>
          <a:bodyPr wrap="none" rtlCol="0">
            <a:spAutoFit/>
          </a:bodyPr>
          <a:lstStyle/>
          <a:p>
            <a:r>
              <a:rPr lang="en-US">
                <a:solidFill>
                  <a:schemeClr val="accent1"/>
                </a:solidFill>
              </a:rPr>
              <a:t>99</a:t>
            </a:r>
            <a:r>
              <a:rPr lang="en-US" baseline="30000">
                <a:solidFill>
                  <a:schemeClr val="accent1"/>
                </a:solidFill>
              </a:rPr>
              <a:t>th</a:t>
            </a:r>
            <a:r>
              <a:rPr lang="en-US">
                <a:solidFill>
                  <a:schemeClr val="accent1"/>
                </a:solidFill>
              </a:rPr>
              <a:t> percentile of CD19 (3.9)</a:t>
            </a:r>
          </a:p>
        </p:txBody>
      </p:sp>
      <p:sp>
        <p:nvSpPr>
          <p:cNvPr id="15" name="TextBox 14"/>
          <p:cNvSpPr txBox="1"/>
          <p:nvPr/>
        </p:nvSpPr>
        <p:spPr>
          <a:xfrm>
            <a:off x="122312" y="1367480"/>
            <a:ext cx="2912529" cy="369332"/>
          </a:xfrm>
          <a:prstGeom prst="rect">
            <a:avLst/>
          </a:prstGeom>
          <a:noFill/>
        </p:spPr>
        <p:txBody>
          <a:bodyPr wrap="none" rtlCol="0">
            <a:spAutoFit/>
          </a:bodyPr>
          <a:lstStyle/>
          <a:p>
            <a:r>
              <a:rPr lang="en-US">
                <a:solidFill>
                  <a:schemeClr val="accent2"/>
                </a:solidFill>
              </a:rPr>
              <a:t>99</a:t>
            </a:r>
            <a:r>
              <a:rPr lang="en-US" baseline="30000">
                <a:solidFill>
                  <a:schemeClr val="accent2"/>
                </a:solidFill>
              </a:rPr>
              <a:t>th</a:t>
            </a:r>
            <a:r>
              <a:rPr lang="en-US">
                <a:solidFill>
                  <a:schemeClr val="accent2"/>
                </a:solidFill>
              </a:rPr>
              <a:t> percentile of MHCII (6.7)</a:t>
            </a:r>
          </a:p>
        </p:txBody>
      </p:sp>
      <p:graphicFrame>
        <p:nvGraphicFramePr>
          <p:cNvPr id="13" name="Table 12"/>
          <p:cNvGraphicFramePr>
            <a:graphicFrameLocks noGrp="1"/>
          </p:cNvGraphicFramePr>
          <p:nvPr>
            <p:extLst>
              <p:ext uri="{D42A27DB-BD31-4B8C-83A1-F6EECF244321}">
                <p14:modId xmlns:p14="http://schemas.microsoft.com/office/powerpoint/2010/main" val="1183982341"/>
              </p:ext>
            </p:extLst>
          </p:nvPr>
        </p:nvGraphicFramePr>
        <p:xfrm>
          <a:off x="6159644" y="1916832"/>
          <a:ext cx="2448272" cy="2100469"/>
        </p:xfrm>
        <a:graphic>
          <a:graphicData uri="http://schemas.openxmlformats.org/drawingml/2006/table">
            <a:tbl>
              <a:tblPr firstRow="1" firstCol="1" bandRow="1">
                <a:tableStyleId>{72833802-FEF1-4C79-8D5D-14CF1EAF98D9}</a:tableStyleId>
              </a:tblPr>
              <a:tblGrid>
                <a:gridCol w="720080"/>
                <a:gridCol w="648072"/>
                <a:gridCol w="576064"/>
                <a:gridCol w="504056"/>
              </a:tblGrid>
              <a:tr h="300067">
                <a:tc>
                  <a:txBody>
                    <a:bodyPr/>
                    <a:lstStyle/>
                    <a:p>
                      <a:endParaRPr lang="en-US" sz="1200">
                        <a:latin typeface="Consolas" charset="0"/>
                        <a:ea typeface="Consolas" charset="0"/>
                        <a:cs typeface="Consolas" charset="0"/>
                      </a:endParaRPr>
                    </a:p>
                  </a:txBody>
                  <a:tcPr/>
                </a:tc>
                <a:tc>
                  <a:txBody>
                    <a:bodyPr/>
                    <a:lstStyle/>
                    <a:p>
                      <a:r>
                        <a:rPr lang="en-US" sz="1200">
                          <a:latin typeface="Consolas" charset="0"/>
                          <a:ea typeface="Consolas" charset="0"/>
                          <a:cs typeface="Consolas" charset="0"/>
                        </a:rPr>
                        <a:t>CD3</a:t>
                      </a:r>
                    </a:p>
                  </a:txBody>
                  <a:tcPr/>
                </a:tc>
                <a:tc>
                  <a:txBody>
                    <a:bodyPr/>
                    <a:lstStyle/>
                    <a:p>
                      <a:r>
                        <a:rPr lang="en-US" sz="1200">
                          <a:latin typeface="Consolas" charset="0"/>
                          <a:ea typeface="Consolas" charset="0"/>
                          <a:cs typeface="Consolas" charset="0"/>
                        </a:rPr>
                        <a:t>CD4</a:t>
                      </a:r>
                    </a:p>
                  </a:txBody>
                  <a:tcPr/>
                </a:tc>
                <a:tc>
                  <a:txBody>
                    <a:bodyPr/>
                    <a:lstStyle/>
                    <a:p>
                      <a:r>
                        <a:rPr lang="en-US" sz="1200">
                          <a:latin typeface="Consolas" charset="0"/>
                          <a:ea typeface="Consolas" charset="0"/>
                          <a:cs typeface="Consolas" charset="0"/>
                        </a:rPr>
                        <a:t>CD8</a:t>
                      </a:r>
                    </a:p>
                  </a:txBody>
                  <a:tcPr/>
                </a:tc>
              </a:tr>
              <a:tr h="300067">
                <a:tc>
                  <a:txBody>
                    <a:bodyPr/>
                    <a:lstStyle/>
                    <a:p>
                      <a:r>
                        <a:rPr lang="en-US" sz="1200">
                          <a:latin typeface="Consolas" charset="0"/>
                          <a:ea typeface="Consolas" charset="0"/>
                          <a:cs typeface="Consolas" charset="0"/>
                        </a:rPr>
                        <a:t>Cell_1</a:t>
                      </a:r>
                    </a:p>
                  </a:txBody>
                  <a:tcPr/>
                </a:tc>
                <a:tc>
                  <a:txBody>
                    <a:bodyPr/>
                    <a:lstStyle/>
                    <a:p>
                      <a:r>
                        <a:rPr lang="en-US" sz="1200">
                          <a:latin typeface="Consolas" charset="0"/>
                          <a:ea typeface="Consolas" charset="0"/>
                          <a:cs typeface="Consolas" charset="0"/>
                        </a:rPr>
                        <a:t>8</a:t>
                      </a:r>
                    </a:p>
                  </a:txBody>
                  <a:tcPr/>
                </a:tc>
                <a:tc>
                  <a:txBody>
                    <a:bodyPr/>
                    <a:lstStyle/>
                    <a:p>
                      <a:r>
                        <a:rPr lang="en-US" sz="1200">
                          <a:latin typeface="Consolas" charset="0"/>
                          <a:ea typeface="Consolas" charset="0"/>
                          <a:cs typeface="Consolas" charset="0"/>
                        </a:rPr>
                        <a:t>0</a:t>
                      </a:r>
                    </a:p>
                  </a:txBody>
                  <a:tcPr/>
                </a:tc>
                <a:tc>
                  <a:txBody>
                    <a:bodyPr/>
                    <a:lstStyle/>
                    <a:p>
                      <a:r>
                        <a:rPr lang="en-US" sz="1200">
                          <a:latin typeface="Consolas" charset="0"/>
                          <a:ea typeface="Consolas" charset="0"/>
                          <a:cs typeface="Consolas" charset="0"/>
                        </a:rPr>
                        <a:t>12</a:t>
                      </a:r>
                    </a:p>
                  </a:txBody>
                  <a:tcPr/>
                </a:tc>
              </a:tr>
              <a:tr h="300067">
                <a:tc>
                  <a:txBody>
                    <a:bodyPr/>
                    <a:lstStyle/>
                    <a:p>
                      <a:r>
                        <a:rPr lang="en-US" sz="1200">
                          <a:latin typeface="Consolas" charset="0"/>
                          <a:ea typeface="Consolas" charset="0"/>
                          <a:cs typeface="Consolas" charset="0"/>
                        </a:rPr>
                        <a:t>Cell_2</a:t>
                      </a:r>
                    </a:p>
                  </a:txBody>
                  <a:tcPr/>
                </a:tc>
                <a:tc>
                  <a:txBody>
                    <a:bodyPr/>
                    <a:lstStyle/>
                    <a:p>
                      <a:r>
                        <a:rPr lang="en-US" sz="1200">
                          <a:latin typeface="Consolas" charset="0"/>
                          <a:ea typeface="Consolas" charset="0"/>
                          <a:cs typeface="Consolas" charset="0"/>
                        </a:rPr>
                        <a:t>10</a:t>
                      </a:r>
                    </a:p>
                  </a:txBody>
                  <a:tcPr/>
                </a:tc>
                <a:tc>
                  <a:txBody>
                    <a:bodyPr/>
                    <a:lstStyle/>
                    <a:p>
                      <a:r>
                        <a:rPr lang="en-US" sz="1200">
                          <a:latin typeface="Consolas" charset="0"/>
                          <a:ea typeface="Consolas" charset="0"/>
                          <a:cs typeface="Consolas" charset="0"/>
                        </a:rPr>
                        <a:t>6</a:t>
                      </a:r>
                    </a:p>
                  </a:txBody>
                  <a:tcPr/>
                </a:tc>
                <a:tc>
                  <a:txBody>
                    <a:bodyPr/>
                    <a:lstStyle/>
                    <a:p>
                      <a:r>
                        <a:rPr lang="en-US" sz="1200">
                          <a:latin typeface="Consolas" charset="0"/>
                          <a:ea typeface="Consolas" charset="0"/>
                          <a:cs typeface="Consolas" charset="0"/>
                        </a:rPr>
                        <a:t>1</a:t>
                      </a: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bl>
          </a:graphicData>
        </a:graphic>
      </p:graphicFrame>
    </p:spTree>
    <p:extLst>
      <p:ext uri="{BB962C8B-B14F-4D97-AF65-F5344CB8AC3E}">
        <p14:creationId xmlns:p14="http://schemas.microsoft.com/office/powerpoint/2010/main" val="26463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Percentile normalization</a:t>
            </a:r>
          </a:p>
        </p:txBody>
      </p:sp>
      <p:grpSp>
        <p:nvGrpSpPr>
          <p:cNvPr id="48" name="Group 47"/>
          <p:cNvGrpSpPr/>
          <p:nvPr/>
        </p:nvGrpSpPr>
        <p:grpSpPr>
          <a:xfrm>
            <a:off x="1506849" y="3116151"/>
            <a:ext cx="1869024" cy="1818542"/>
            <a:chOff x="323528" y="3222014"/>
            <a:chExt cx="1869024" cy="1818542"/>
          </a:xfrm>
        </p:grpSpPr>
        <p:grpSp>
          <p:nvGrpSpPr>
            <p:cNvPr id="5" name="Group 18"/>
            <p:cNvGrpSpPr>
              <a:grpSpLocks noChangeAspect="1"/>
            </p:cNvGrpSpPr>
            <p:nvPr/>
          </p:nvGrpSpPr>
          <p:grpSpPr bwMode="auto">
            <a:xfrm>
              <a:off x="752739" y="3222014"/>
              <a:ext cx="1439813" cy="1439966"/>
              <a:chOff x="753569" y="2889048"/>
              <a:chExt cx="2304000" cy="2304000"/>
            </a:xfrm>
          </p:grpSpPr>
          <p:sp>
            <p:nvSpPr>
              <p:cNvPr id="22" name="Rectangle 21"/>
              <p:cNvSpPr>
                <a:spLocks noChangeAspect="1"/>
              </p:cNvSpPr>
              <p:nvPr/>
            </p:nvSpPr>
            <p:spPr>
              <a:xfrm>
                <a:off x="752631" y="2887875"/>
                <a:ext cx="2304078" cy="230637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948236" y="3126641"/>
                <a:ext cx="586817" cy="58421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p:nvPr/>
            </p:nvSpPr>
            <p:spPr>
              <a:xfrm>
                <a:off x="948236" y="4353491"/>
                <a:ext cx="586817" cy="58675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Oval 24"/>
              <p:cNvSpPr/>
              <p:nvPr/>
            </p:nvSpPr>
            <p:spPr>
              <a:xfrm>
                <a:off x="1537592" y="4353491"/>
                <a:ext cx="586817" cy="58675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1" name="TextBox 23"/>
            <p:cNvSpPr txBox="1">
              <a:spLocks noChangeArrowheads="1"/>
            </p:cNvSpPr>
            <p:nvPr/>
          </p:nvSpPr>
          <p:spPr bwMode="auto">
            <a:xfrm>
              <a:off x="379341" y="4096911"/>
              <a:ext cx="312865" cy="369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0</a:t>
              </a:r>
            </a:p>
          </p:txBody>
        </p:sp>
        <p:sp>
          <p:nvSpPr>
            <p:cNvPr id="12" name="TextBox 24"/>
            <p:cNvSpPr txBox="1">
              <a:spLocks noChangeArrowheads="1"/>
            </p:cNvSpPr>
            <p:nvPr/>
          </p:nvSpPr>
          <p:spPr bwMode="auto">
            <a:xfrm>
              <a:off x="878388" y="4671233"/>
              <a:ext cx="312865" cy="369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0</a:t>
              </a:r>
            </a:p>
          </p:txBody>
        </p:sp>
        <p:sp>
          <p:nvSpPr>
            <p:cNvPr id="13" name="TextBox 25"/>
            <p:cNvSpPr txBox="1">
              <a:spLocks noChangeArrowheads="1"/>
            </p:cNvSpPr>
            <p:nvPr/>
          </p:nvSpPr>
          <p:spPr bwMode="auto">
            <a:xfrm>
              <a:off x="1180980" y="4671233"/>
              <a:ext cx="565331" cy="369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1.5</a:t>
              </a:r>
            </a:p>
          </p:txBody>
        </p:sp>
        <p:sp>
          <p:nvSpPr>
            <p:cNvPr id="14" name="TextBox 26"/>
            <p:cNvSpPr txBox="1">
              <a:spLocks noChangeArrowheads="1"/>
            </p:cNvSpPr>
            <p:nvPr/>
          </p:nvSpPr>
          <p:spPr bwMode="auto">
            <a:xfrm>
              <a:off x="323528" y="3386414"/>
              <a:ext cx="311539" cy="369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4</a:t>
              </a:r>
            </a:p>
          </p:txBody>
        </p:sp>
      </p:grpSp>
      <p:sp>
        <p:nvSpPr>
          <p:cNvPr id="17" name="TextBox 53"/>
          <p:cNvSpPr txBox="1">
            <a:spLocks noChangeArrowheads="1"/>
          </p:cNvSpPr>
          <p:nvPr/>
        </p:nvSpPr>
        <p:spPr bwMode="auto">
          <a:xfrm>
            <a:off x="319363" y="2446660"/>
            <a:ext cx="411042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Before percentile normalization</a:t>
            </a:r>
          </a:p>
        </p:txBody>
      </p:sp>
      <p:grpSp>
        <p:nvGrpSpPr>
          <p:cNvPr id="49" name="Group 48"/>
          <p:cNvGrpSpPr/>
          <p:nvPr/>
        </p:nvGrpSpPr>
        <p:grpSpPr>
          <a:xfrm>
            <a:off x="5652120" y="3113113"/>
            <a:ext cx="1827288" cy="1840174"/>
            <a:chOff x="5877928" y="3081845"/>
            <a:chExt cx="1827288" cy="1840174"/>
          </a:xfrm>
        </p:grpSpPr>
        <p:grpSp>
          <p:nvGrpSpPr>
            <p:cNvPr id="27" name="Group 26"/>
            <p:cNvGrpSpPr>
              <a:grpSpLocks noChangeAspect="1"/>
            </p:cNvGrpSpPr>
            <p:nvPr/>
          </p:nvGrpSpPr>
          <p:grpSpPr bwMode="auto">
            <a:xfrm>
              <a:off x="6265306" y="3081845"/>
              <a:ext cx="1439910" cy="1439561"/>
              <a:chOff x="753569" y="2889048"/>
              <a:chExt cx="2304000" cy="2304000"/>
            </a:xfrm>
          </p:grpSpPr>
          <p:sp>
            <p:nvSpPr>
              <p:cNvPr id="44" name="Rectangle 43"/>
              <p:cNvSpPr>
                <a:spLocks noChangeAspect="1"/>
              </p:cNvSpPr>
              <p:nvPr/>
            </p:nvSpPr>
            <p:spPr>
              <a:xfrm>
                <a:off x="753524" y="2888377"/>
                <a:ext cx="2303923" cy="230448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Oval 44"/>
              <p:cNvSpPr/>
              <p:nvPr/>
            </p:nvSpPr>
            <p:spPr>
              <a:xfrm>
                <a:off x="949116" y="3170403"/>
                <a:ext cx="767128" cy="58692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 name="Oval 45"/>
              <p:cNvSpPr/>
              <p:nvPr/>
            </p:nvSpPr>
            <p:spPr>
              <a:xfrm>
                <a:off x="949116" y="4351864"/>
                <a:ext cx="848413" cy="586918"/>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 name="Oval 46"/>
              <p:cNvSpPr/>
              <p:nvPr/>
            </p:nvSpPr>
            <p:spPr>
              <a:xfrm>
                <a:off x="1797529" y="4351864"/>
                <a:ext cx="894136" cy="5869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9" name="TextBox 43"/>
            <p:cNvSpPr txBox="1">
              <a:spLocks noChangeArrowheads="1"/>
            </p:cNvSpPr>
            <p:nvPr/>
          </p:nvSpPr>
          <p:spPr bwMode="auto">
            <a:xfrm>
              <a:off x="5891882" y="3987483"/>
              <a:ext cx="312886" cy="369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0</a:t>
              </a:r>
            </a:p>
          </p:txBody>
        </p:sp>
        <p:sp>
          <p:nvSpPr>
            <p:cNvPr id="30" name="TextBox 44"/>
            <p:cNvSpPr txBox="1">
              <a:spLocks noChangeArrowheads="1"/>
            </p:cNvSpPr>
            <p:nvPr/>
          </p:nvSpPr>
          <p:spPr bwMode="auto">
            <a:xfrm>
              <a:off x="6390963" y="4530657"/>
              <a:ext cx="312886" cy="369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0</a:t>
              </a:r>
            </a:p>
          </p:txBody>
        </p:sp>
        <p:sp>
          <p:nvSpPr>
            <p:cNvPr id="31" name="TextBox 45"/>
            <p:cNvSpPr txBox="1">
              <a:spLocks noChangeArrowheads="1"/>
            </p:cNvSpPr>
            <p:nvPr/>
          </p:nvSpPr>
          <p:spPr bwMode="auto">
            <a:xfrm>
              <a:off x="7098244" y="4552799"/>
              <a:ext cx="311560" cy="369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1</a:t>
              </a:r>
            </a:p>
          </p:txBody>
        </p:sp>
        <p:sp>
          <p:nvSpPr>
            <p:cNvPr id="32" name="TextBox 46"/>
            <p:cNvSpPr txBox="1">
              <a:spLocks noChangeArrowheads="1"/>
            </p:cNvSpPr>
            <p:nvPr/>
          </p:nvSpPr>
          <p:spPr bwMode="auto">
            <a:xfrm>
              <a:off x="5877928" y="3246199"/>
              <a:ext cx="311560" cy="369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1</a:t>
              </a:r>
            </a:p>
          </p:txBody>
        </p:sp>
      </p:grpSp>
      <p:sp>
        <p:nvSpPr>
          <p:cNvPr id="39" name="TextBox 54"/>
          <p:cNvSpPr txBox="1">
            <a:spLocks noChangeArrowheads="1"/>
          </p:cNvSpPr>
          <p:nvPr/>
        </p:nvSpPr>
        <p:spPr bwMode="auto">
          <a:xfrm>
            <a:off x="4880545" y="2446660"/>
            <a:ext cx="39837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After percentile normalization</a:t>
            </a:r>
          </a:p>
        </p:txBody>
      </p:sp>
    </p:spTree>
    <p:extLst>
      <p:ext uri="{BB962C8B-B14F-4D97-AF65-F5344CB8AC3E}">
        <p14:creationId xmlns:p14="http://schemas.microsoft.com/office/powerpoint/2010/main" val="1158314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de-CH" dirty="0"/>
              <a:t>Algorithms for data analysis</a:t>
            </a:r>
          </a:p>
        </p:txBody>
      </p:sp>
    </p:spTree>
    <p:extLst>
      <p:ext uri="{BB962C8B-B14F-4D97-AF65-F5344CB8AC3E}">
        <p14:creationId xmlns:p14="http://schemas.microsoft.com/office/powerpoint/2010/main" val="13238435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Visualization with t-SNE</a:t>
            </a:r>
          </a:p>
        </p:txBody>
      </p:sp>
      <p:pic>
        <p:nvPicPr>
          <p:cNvPr id="4" name="Picture 3"/>
          <p:cNvPicPr>
            <a:picLocks noChangeAspect="1"/>
          </p:cNvPicPr>
          <p:nvPr/>
        </p:nvPicPr>
        <p:blipFill rotWithShape="1">
          <a:blip r:embed="rId2">
            <a:grayscl/>
          </a:blip>
          <a:srcRect l="3583" b="16620"/>
          <a:stretch/>
        </p:blipFill>
        <p:spPr>
          <a:xfrm>
            <a:off x="3076158" y="3629904"/>
            <a:ext cx="2776787" cy="2516728"/>
          </a:xfrm>
          <a:prstGeom prst="rect">
            <a:avLst/>
          </a:prstGeom>
        </p:spPr>
      </p:pic>
      <p:pic>
        <p:nvPicPr>
          <p:cNvPr id="5" name="Picture 4"/>
          <p:cNvPicPr>
            <a:picLocks noChangeAspect="1"/>
          </p:cNvPicPr>
          <p:nvPr/>
        </p:nvPicPr>
        <p:blipFill>
          <a:blip r:embed="rId3"/>
          <a:stretch>
            <a:fillRect/>
          </a:stretch>
        </p:blipFill>
        <p:spPr>
          <a:xfrm>
            <a:off x="457200" y="1661470"/>
            <a:ext cx="3600000" cy="1771773"/>
          </a:xfrm>
          <a:prstGeom prst="rect">
            <a:avLst/>
          </a:prstGeom>
        </p:spPr>
      </p:pic>
      <p:pic>
        <p:nvPicPr>
          <p:cNvPr id="6" name="Picture 5"/>
          <p:cNvPicPr>
            <a:picLocks noChangeAspect="1"/>
          </p:cNvPicPr>
          <p:nvPr/>
        </p:nvPicPr>
        <p:blipFill>
          <a:blip r:embed="rId4"/>
          <a:stretch>
            <a:fillRect/>
          </a:stretch>
        </p:blipFill>
        <p:spPr>
          <a:xfrm>
            <a:off x="4592153" y="1574585"/>
            <a:ext cx="4320000" cy="1858658"/>
          </a:xfrm>
          <a:prstGeom prst="rect">
            <a:avLst/>
          </a:prstGeom>
        </p:spPr>
      </p:pic>
    </p:spTree>
    <p:extLst>
      <p:ext uri="{BB962C8B-B14F-4D97-AF65-F5344CB8AC3E}">
        <p14:creationId xmlns:p14="http://schemas.microsoft.com/office/powerpoint/2010/main" val="216430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a:t>
            </a:r>
          </a:p>
        </p:txBody>
      </p:sp>
      <p:pic>
        <p:nvPicPr>
          <p:cNvPr id="4" name="Picture 3"/>
          <p:cNvPicPr>
            <a:picLocks noChangeAspect="1"/>
          </p:cNvPicPr>
          <p:nvPr/>
        </p:nvPicPr>
        <p:blipFill>
          <a:blip r:embed="rId2"/>
          <a:stretch>
            <a:fillRect/>
          </a:stretch>
        </p:blipFill>
        <p:spPr>
          <a:xfrm>
            <a:off x="1625600" y="3119727"/>
            <a:ext cx="5892800" cy="2679700"/>
          </a:xfrm>
          <a:prstGeom prst="rect">
            <a:avLst/>
          </a:prstGeom>
        </p:spPr>
      </p:pic>
      <p:sp>
        <p:nvSpPr>
          <p:cNvPr id="5" name="TextBox 4"/>
          <p:cNvSpPr txBox="1">
            <a:spLocks noChangeArrowheads="1"/>
          </p:cNvSpPr>
          <p:nvPr/>
        </p:nvSpPr>
        <p:spPr bwMode="auto">
          <a:xfrm>
            <a:off x="536575" y="1605465"/>
            <a:ext cx="7983538"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285750" indent="-285750" eaLnBrk="1" hangingPunct="1">
              <a:buFont typeface="Wingdings" charset="2"/>
              <a:buChar char="Ø"/>
            </a:pPr>
            <a:r>
              <a:rPr lang="en-US" sz="1600" dirty="0">
                <a:latin typeface="Helvetica"/>
                <a:cs typeface="Helvetica"/>
              </a:rPr>
              <a:t>t-SNE visualizes high-dimensional similarities of cells in an easily understandable two- or three-dimensional scatter plot, the so-called t-SNE map. </a:t>
            </a:r>
            <a:endParaRPr lang="en-US" sz="1600" dirty="0" smtClean="0">
              <a:latin typeface="Helvetica"/>
              <a:cs typeface="Helvetica"/>
            </a:endParaRPr>
          </a:p>
          <a:p>
            <a:pPr marL="285750" indent="-285750" eaLnBrk="1" hangingPunct="1">
              <a:buFont typeface="Wingdings" charset="2"/>
              <a:buChar char="Ø"/>
            </a:pPr>
            <a:endParaRPr lang="en-US" sz="1600" dirty="0">
              <a:latin typeface="Helvetica"/>
              <a:cs typeface="Helvetica"/>
            </a:endParaRPr>
          </a:p>
          <a:p>
            <a:pPr marL="285750" indent="-285750" eaLnBrk="1" hangingPunct="1">
              <a:buFont typeface="Wingdings" charset="2"/>
              <a:buChar char="Ø"/>
            </a:pPr>
            <a:r>
              <a:rPr lang="en-US" sz="1600" dirty="0" smtClean="0">
                <a:latin typeface="Helvetica"/>
                <a:cs typeface="Helvetica"/>
              </a:rPr>
              <a:t>The </a:t>
            </a:r>
            <a:r>
              <a:rPr lang="en-US" sz="1600" dirty="0">
                <a:latin typeface="Helvetica"/>
                <a:cs typeface="Helvetica"/>
              </a:rPr>
              <a:t>proximity of cells in the t-SNE map reflects their distances in the high-dimensional space</a:t>
            </a:r>
            <a:endParaRPr lang="en-US" sz="1600" dirty="0">
              <a:solidFill>
                <a:srgbClr val="000000"/>
              </a:solidFill>
              <a:latin typeface="Helvetica" charset="0"/>
              <a:cs typeface="Helvetica" charset="0"/>
            </a:endParaRPr>
          </a:p>
        </p:txBody>
      </p:sp>
    </p:spTree>
    <p:extLst>
      <p:ext uri="{BB962C8B-B14F-4D97-AF65-F5344CB8AC3E}">
        <p14:creationId xmlns:p14="http://schemas.microsoft.com/office/powerpoint/2010/main" val="1800237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a:t>
            </a:r>
          </a:p>
        </p:txBody>
      </p:sp>
      <p:sp>
        <p:nvSpPr>
          <p:cNvPr id="4" name="TextBox 34"/>
          <p:cNvSpPr txBox="1">
            <a:spLocks noChangeArrowheads="1"/>
          </p:cNvSpPr>
          <p:nvPr/>
        </p:nvSpPr>
        <p:spPr bwMode="auto">
          <a:xfrm>
            <a:off x="657713" y="1589790"/>
            <a:ext cx="8029087" cy="19184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285750" indent="-285750" eaLnBrk="1" hangingPunct="1">
              <a:lnSpc>
                <a:spcPct val="150000"/>
              </a:lnSpc>
              <a:buFont typeface="Wingdings" charset="2"/>
              <a:buChar char="Ø"/>
            </a:pPr>
            <a:r>
              <a:rPr lang="en-US" sz="1600" dirty="0" smtClean="0">
                <a:latin typeface="Helvetica"/>
                <a:cs typeface="Helvetica"/>
              </a:rPr>
              <a:t>Cells </a:t>
            </a:r>
            <a:r>
              <a:rPr lang="en-US" sz="1600" dirty="0">
                <a:latin typeface="Helvetica"/>
                <a:cs typeface="Helvetica"/>
              </a:rPr>
              <a:t>that are similar in their analyzed protein-expression pattern will be located closely together in the t-SNE map, thus enabling the visualization of different cellular </a:t>
            </a:r>
            <a:r>
              <a:rPr lang="en-US" sz="1600" dirty="0" smtClean="0">
                <a:latin typeface="Helvetica"/>
                <a:cs typeface="Helvetica"/>
              </a:rPr>
              <a:t>subpopulations </a:t>
            </a:r>
          </a:p>
          <a:p>
            <a:pPr eaLnBrk="1" hangingPunct="1">
              <a:lnSpc>
                <a:spcPct val="150000"/>
              </a:lnSpc>
            </a:pPr>
            <a:endParaRPr lang="en-US" sz="1600" dirty="0">
              <a:latin typeface="Helvetica"/>
              <a:cs typeface="Helvetica"/>
            </a:endParaRPr>
          </a:p>
          <a:p>
            <a:pPr eaLnBrk="1" hangingPunct="1">
              <a:lnSpc>
                <a:spcPct val="150000"/>
              </a:lnSpc>
            </a:pPr>
            <a:endParaRPr lang="en-US" sz="1600" dirty="0">
              <a:latin typeface="Helvetica"/>
              <a:cs typeface="Helvetica"/>
            </a:endParaRPr>
          </a:p>
        </p:txBody>
      </p:sp>
      <p:pic>
        <p:nvPicPr>
          <p:cNvPr id="5" name="Picture 4"/>
          <p:cNvPicPr>
            <a:picLocks noChangeAspect="1"/>
          </p:cNvPicPr>
          <p:nvPr/>
        </p:nvPicPr>
        <p:blipFill rotWithShape="1">
          <a:blip r:embed="rId2"/>
          <a:srcRect l="-1677" r="1" b="-916"/>
          <a:stretch/>
        </p:blipFill>
        <p:spPr>
          <a:xfrm>
            <a:off x="2924682" y="3070661"/>
            <a:ext cx="2928263" cy="3046051"/>
          </a:xfrm>
          <a:prstGeom prst="rect">
            <a:avLst/>
          </a:prstGeom>
        </p:spPr>
      </p:pic>
    </p:spTree>
    <p:extLst>
      <p:ext uri="{BB962C8B-B14F-4D97-AF65-F5344CB8AC3E}">
        <p14:creationId xmlns:p14="http://schemas.microsoft.com/office/powerpoint/2010/main" val="50787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a:t>
            </a:r>
          </a:p>
        </p:txBody>
      </p:sp>
      <p:sp>
        <p:nvSpPr>
          <p:cNvPr id="4" name="TextBox 34"/>
          <p:cNvSpPr txBox="1">
            <a:spLocks noChangeArrowheads="1"/>
          </p:cNvSpPr>
          <p:nvPr/>
        </p:nvSpPr>
        <p:spPr bwMode="auto">
          <a:xfrm>
            <a:off x="657713" y="1454774"/>
            <a:ext cx="8029087" cy="41344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r>
              <a:rPr lang="en-US" sz="1600" dirty="0" smtClean="0">
                <a:solidFill>
                  <a:schemeClr val="accent2"/>
                </a:solidFill>
                <a:latin typeface="Helvetica"/>
                <a:cs typeface="Helvetica"/>
              </a:rPr>
              <a:t>Algorithm</a:t>
            </a:r>
          </a:p>
          <a:p>
            <a:pPr marL="285750" indent="-285750" eaLnBrk="1" hangingPunct="1">
              <a:lnSpc>
                <a:spcPct val="150000"/>
              </a:lnSpc>
              <a:buFont typeface="Wingdings" charset="2"/>
              <a:buChar char="Ø"/>
            </a:pPr>
            <a:endParaRPr lang="en-US" sz="1600" dirty="0">
              <a:latin typeface="Helvetica"/>
              <a:cs typeface="Helvetica"/>
            </a:endParaRPr>
          </a:p>
          <a:p>
            <a:pPr marL="285750" indent="-285750" eaLnBrk="1" hangingPunct="1">
              <a:lnSpc>
                <a:spcPct val="150000"/>
              </a:lnSpc>
              <a:buFont typeface="Wingdings" charset="2"/>
              <a:buChar char="Ø"/>
            </a:pPr>
            <a:r>
              <a:rPr lang="en-US" sz="1600" dirty="0" smtClean="0">
                <a:latin typeface="Helvetica"/>
                <a:cs typeface="Helvetica"/>
              </a:rPr>
              <a:t>Calculation of a pairwise similarity matrix based on the high-dimensional distances</a:t>
            </a:r>
          </a:p>
          <a:p>
            <a:pPr marL="285750" indent="-285750" eaLnBrk="1" hangingPunct="1">
              <a:lnSpc>
                <a:spcPct val="150000"/>
              </a:lnSpc>
              <a:buFont typeface="Wingdings" charset="2"/>
              <a:buChar char="Ø"/>
            </a:pPr>
            <a:r>
              <a:rPr lang="en-US" sz="1600" dirty="0" smtClean="0">
                <a:latin typeface="Helvetica"/>
                <a:cs typeface="Helvetica"/>
              </a:rPr>
              <a:t>Next</a:t>
            </a:r>
            <a:r>
              <a:rPr lang="en-US" sz="1600" dirty="0">
                <a:latin typeface="Helvetica"/>
                <a:cs typeface="Helvetica"/>
              </a:rPr>
              <a:t>, a low-dimensionality similarity matrix is calculated based on initially random locations for each cell in the two (or three) t-SNE </a:t>
            </a:r>
            <a:r>
              <a:rPr lang="en-US" sz="1600" dirty="0" smtClean="0">
                <a:latin typeface="Helvetica"/>
                <a:cs typeface="Helvetica"/>
              </a:rPr>
              <a:t>dimensions </a:t>
            </a:r>
          </a:p>
          <a:p>
            <a:pPr marL="285750" indent="-285750" eaLnBrk="1" hangingPunct="1">
              <a:lnSpc>
                <a:spcPct val="150000"/>
              </a:lnSpc>
              <a:buFont typeface="Wingdings" charset="2"/>
              <a:buChar char="Ø"/>
            </a:pPr>
            <a:r>
              <a:rPr lang="en-US" sz="1600" dirty="0" smtClean="0">
                <a:latin typeface="Helvetica"/>
                <a:cs typeface="Helvetica"/>
              </a:rPr>
              <a:t>In </a:t>
            </a:r>
            <a:r>
              <a:rPr lang="en-US" sz="1600" dirty="0">
                <a:latin typeface="Helvetica"/>
                <a:cs typeface="Helvetica"/>
              </a:rPr>
              <a:t>an iterative process, the algorithm then tries to minimize the difference between the high- and low-dimensional similarity matrices, thereby adjusting every cell ́s position in the two-dimensional </a:t>
            </a:r>
            <a:r>
              <a:rPr lang="en-US" sz="1600" dirty="0" smtClean="0">
                <a:latin typeface="Helvetica"/>
                <a:cs typeface="Helvetica"/>
              </a:rPr>
              <a:t>space</a:t>
            </a:r>
          </a:p>
          <a:p>
            <a:pPr marL="285750" indent="-285750" eaLnBrk="1" hangingPunct="1">
              <a:lnSpc>
                <a:spcPct val="150000"/>
              </a:lnSpc>
              <a:buFont typeface="Wingdings" charset="2"/>
              <a:buChar char="Ø"/>
            </a:pPr>
            <a:r>
              <a:rPr lang="en-US" sz="1600" dirty="0" smtClean="0">
                <a:latin typeface="Helvetica"/>
                <a:cs typeface="Helvetica"/>
              </a:rPr>
              <a:t>Recent </a:t>
            </a:r>
            <a:r>
              <a:rPr lang="en-US" sz="1600" dirty="0">
                <a:latin typeface="Helvetica"/>
                <a:cs typeface="Helvetica"/>
              </a:rPr>
              <a:t>improvements make use of the Barnes-Hut algorithm </a:t>
            </a:r>
            <a:r>
              <a:rPr lang="en-US" sz="1600" dirty="0" smtClean="0">
                <a:latin typeface="Helvetica"/>
                <a:cs typeface="Helvetica"/>
              </a:rPr>
              <a:t>using a </a:t>
            </a:r>
            <a:r>
              <a:rPr lang="en-US" sz="1600" dirty="0">
                <a:latin typeface="Helvetica"/>
                <a:cs typeface="Helvetica"/>
              </a:rPr>
              <a:t>tree-like structure to reduce the number of pairwise similarities that actually have to be </a:t>
            </a:r>
            <a:r>
              <a:rPr lang="en-US" sz="1600" dirty="0" smtClean="0">
                <a:latin typeface="Helvetica"/>
                <a:cs typeface="Helvetica"/>
              </a:rPr>
              <a:t>calculated</a:t>
            </a:r>
            <a:endParaRPr lang="en-US" sz="1600" dirty="0">
              <a:latin typeface="Helvetica"/>
              <a:cs typeface="Helvetica"/>
            </a:endParaRPr>
          </a:p>
        </p:txBody>
      </p:sp>
    </p:spTree>
    <p:extLst>
      <p:ext uri="{BB962C8B-B14F-4D97-AF65-F5344CB8AC3E}">
        <p14:creationId xmlns:p14="http://schemas.microsoft.com/office/powerpoint/2010/main" val="350456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Motivation</a:t>
            </a:r>
          </a:p>
        </p:txBody>
      </p:sp>
      <p:pic>
        <p:nvPicPr>
          <p:cNvPr id="7" name="Picture 6"/>
          <p:cNvPicPr>
            <a:picLocks noChangeAspect="1"/>
          </p:cNvPicPr>
          <p:nvPr/>
        </p:nvPicPr>
        <p:blipFill>
          <a:blip r:embed="rId2"/>
          <a:stretch>
            <a:fillRect/>
          </a:stretch>
        </p:blipFill>
        <p:spPr>
          <a:xfrm>
            <a:off x="467544" y="1982032"/>
            <a:ext cx="2361622" cy="1008112"/>
          </a:xfrm>
          <a:prstGeom prst="rect">
            <a:avLst/>
          </a:prstGeom>
        </p:spPr>
      </p:pic>
      <p:pic>
        <p:nvPicPr>
          <p:cNvPr id="8" name="Picture 7"/>
          <p:cNvPicPr>
            <a:picLocks noChangeAspect="1"/>
          </p:cNvPicPr>
          <p:nvPr/>
        </p:nvPicPr>
        <p:blipFill>
          <a:blip r:embed="rId3"/>
          <a:stretch>
            <a:fillRect/>
          </a:stretch>
        </p:blipFill>
        <p:spPr>
          <a:xfrm>
            <a:off x="3610258" y="3339945"/>
            <a:ext cx="2573929" cy="2641745"/>
          </a:xfrm>
          <a:prstGeom prst="rect">
            <a:avLst/>
          </a:prstGeom>
        </p:spPr>
      </p:pic>
      <p:pic>
        <p:nvPicPr>
          <p:cNvPr id="9" name="Picture 8"/>
          <p:cNvPicPr>
            <a:picLocks noChangeAspect="1"/>
          </p:cNvPicPr>
          <p:nvPr/>
        </p:nvPicPr>
        <p:blipFill>
          <a:blip r:embed="rId4"/>
          <a:stretch>
            <a:fillRect/>
          </a:stretch>
        </p:blipFill>
        <p:spPr>
          <a:xfrm>
            <a:off x="3929648" y="1413470"/>
            <a:ext cx="1512168" cy="1427405"/>
          </a:xfrm>
          <a:prstGeom prst="rect">
            <a:avLst/>
          </a:prstGeom>
        </p:spPr>
      </p:pic>
      <p:pic>
        <p:nvPicPr>
          <p:cNvPr id="10" name="Picture 9"/>
          <p:cNvPicPr>
            <a:picLocks noChangeAspect="1"/>
          </p:cNvPicPr>
          <p:nvPr/>
        </p:nvPicPr>
        <p:blipFill>
          <a:blip r:embed="rId5"/>
          <a:stretch>
            <a:fillRect/>
          </a:stretch>
        </p:blipFill>
        <p:spPr>
          <a:xfrm>
            <a:off x="6500366" y="3331929"/>
            <a:ext cx="1923554" cy="1849066"/>
          </a:xfrm>
          <a:prstGeom prst="rect">
            <a:avLst/>
          </a:prstGeom>
        </p:spPr>
      </p:pic>
      <p:pic>
        <p:nvPicPr>
          <p:cNvPr id="11" name="Picture 10"/>
          <p:cNvPicPr>
            <a:picLocks noChangeAspect="1"/>
          </p:cNvPicPr>
          <p:nvPr/>
        </p:nvPicPr>
        <p:blipFill>
          <a:blip r:embed="rId6"/>
          <a:stretch>
            <a:fillRect/>
          </a:stretch>
        </p:blipFill>
        <p:spPr>
          <a:xfrm>
            <a:off x="5868144" y="1948629"/>
            <a:ext cx="2555776" cy="1064478"/>
          </a:xfrm>
          <a:prstGeom prst="rect">
            <a:avLst/>
          </a:prstGeom>
        </p:spPr>
      </p:pic>
      <p:pic>
        <p:nvPicPr>
          <p:cNvPr id="3" name="Picture 2"/>
          <p:cNvPicPr>
            <a:picLocks noChangeAspect="1"/>
          </p:cNvPicPr>
          <p:nvPr/>
        </p:nvPicPr>
        <p:blipFill>
          <a:blip r:embed="rId7"/>
          <a:stretch>
            <a:fillRect/>
          </a:stretch>
        </p:blipFill>
        <p:spPr>
          <a:xfrm>
            <a:off x="136170" y="3403146"/>
            <a:ext cx="3131840" cy="1777849"/>
          </a:xfrm>
          <a:prstGeom prst="rect">
            <a:avLst/>
          </a:prstGeom>
        </p:spPr>
      </p:pic>
    </p:spTree>
    <p:extLst>
      <p:ext uri="{BB962C8B-B14F-4D97-AF65-F5344CB8AC3E}">
        <p14:creationId xmlns:p14="http://schemas.microsoft.com/office/powerpoint/2010/main" val="123081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 step 1</a:t>
            </a:r>
          </a:p>
        </p:txBody>
      </p:sp>
      <p:graphicFrame>
        <p:nvGraphicFramePr>
          <p:cNvPr id="13" name="Table 12"/>
          <p:cNvGraphicFramePr>
            <a:graphicFrameLocks noGrp="1"/>
          </p:cNvGraphicFramePr>
          <p:nvPr>
            <p:extLst/>
          </p:nvPr>
        </p:nvGraphicFramePr>
        <p:xfrm>
          <a:off x="5220072" y="1776467"/>
          <a:ext cx="3528392" cy="2100469"/>
        </p:xfrm>
        <a:graphic>
          <a:graphicData uri="http://schemas.openxmlformats.org/drawingml/2006/table">
            <a:tbl>
              <a:tblPr firstRow="1" firstCol="1" bandRow="1">
                <a:tableStyleId>{72833802-FEF1-4C79-8D5D-14CF1EAF98D9}</a:tableStyleId>
              </a:tblPr>
              <a:tblGrid>
                <a:gridCol w="1037762"/>
                <a:gridCol w="933986"/>
                <a:gridCol w="830210"/>
                <a:gridCol w="726434"/>
              </a:tblGrid>
              <a:tr h="300067">
                <a:tc>
                  <a:txBody>
                    <a:bodyPr/>
                    <a:lstStyle/>
                    <a:p>
                      <a:endParaRPr lang="en-US" sz="1200">
                        <a:latin typeface="Consolas" charset="0"/>
                        <a:ea typeface="Consolas" charset="0"/>
                        <a:cs typeface="Consolas" charset="0"/>
                      </a:endParaRPr>
                    </a:p>
                  </a:txBody>
                  <a:tcPr/>
                </a:tc>
                <a:tc>
                  <a:txBody>
                    <a:bodyPr/>
                    <a:lstStyle/>
                    <a:p>
                      <a:r>
                        <a:rPr lang="en-US" sz="1200">
                          <a:latin typeface="Consolas" charset="0"/>
                          <a:ea typeface="Consolas" charset="0"/>
                          <a:cs typeface="Consolas" charset="0"/>
                        </a:rPr>
                        <a:t>Cell_1</a:t>
                      </a:r>
                    </a:p>
                  </a:txBody>
                  <a:tcPr/>
                </a:tc>
                <a:tc>
                  <a:txBody>
                    <a:bodyPr/>
                    <a:lstStyle/>
                    <a:p>
                      <a:r>
                        <a:rPr lang="en-US" sz="1200">
                          <a:latin typeface="Consolas" charset="0"/>
                          <a:ea typeface="Consolas" charset="0"/>
                          <a:cs typeface="Consolas" charset="0"/>
                        </a:rPr>
                        <a:t>Cell_2</a:t>
                      </a:r>
                    </a:p>
                  </a:txBody>
                  <a:tcPr/>
                </a:tc>
                <a:tc>
                  <a:txBody>
                    <a:bodyPr/>
                    <a:lstStyle/>
                    <a:p>
                      <a:r>
                        <a:rPr lang="en-US" sz="1200">
                          <a:latin typeface="Consolas" charset="0"/>
                          <a:ea typeface="Consolas" charset="0"/>
                          <a:cs typeface="Consolas" charset="0"/>
                        </a:rPr>
                        <a:t>Cell_3</a:t>
                      </a:r>
                    </a:p>
                  </a:txBody>
                  <a:tcPr/>
                </a:tc>
              </a:tr>
              <a:tr h="300067">
                <a:tc>
                  <a:txBody>
                    <a:bodyPr/>
                    <a:lstStyle/>
                    <a:p>
                      <a:r>
                        <a:rPr lang="en-US" sz="1200">
                          <a:latin typeface="Consolas" charset="0"/>
                          <a:ea typeface="Consolas" charset="0"/>
                          <a:cs typeface="Consolas" charset="0"/>
                        </a:rPr>
                        <a:t>Cell_1</a:t>
                      </a:r>
                    </a:p>
                  </a:txBody>
                  <a:tcPr/>
                </a:tc>
                <a:tc>
                  <a:txBody>
                    <a:bodyPr/>
                    <a:lstStyle/>
                    <a:p>
                      <a:r>
                        <a:rPr lang="en-US" sz="1200">
                          <a:latin typeface="Consolas" charset="0"/>
                          <a:ea typeface="Consolas" charset="0"/>
                          <a:cs typeface="Consolas" charset="0"/>
                        </a:rPr>
                        <a:t>8</a:t>
                      </a: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r>
                        <a:rPr lang="en-US" sz="1200">
                          <a:latin typeface="Consolas" charset="0"/>
                          <a:ea typeface="Consolas" charset="0"/>
                          <a:cs typeface="Consolas" charset="0"/>
                        </a:rPr>
                        <a:t>Cell_2</a:t>
                      </a: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bl>
          </a:graphicData>
        </a:graphic>
      </p:graphicFrame>
      <p:sp>
        <p:nvSpPr>
          <p:cNvPr id="4" name="Rectangle 3"/>
          <p:cNvSpPr>
            <a:spLocks noChangeAspect="1"/>
          </p:cNvSpPr>
          <p:nvPr/>
        </p:nvSpPr>
        <p:spPr>
          <a:xfrm>
            <a:off x="1316703" y="1793141"/>
            <a:ext cx="3312368" cy="33123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639024" y="2122534"/>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57946" y="1628800"/>
            <a:ext cx="301686" cy="369332"/>
          </a:xfrm>
          <a:prstGeom prst="rect">
            <a:avLst/>
          </a:prstGeom>
          <a:noFill/>
        </p:spPr>
        <p:txBody>
          <a:bodyPr wrap="none" rtlCol="0">
            <a:spAutoFit/>
          </a:bodyPr>
          <a:lstStyle/>
          <a:p>
            <a:r>
              <a:rPr lang="en-US"/>
              <a:t>1</a:t>
            </a:r>
          </a:p>
        </p:txBody>
      </p:sp>
      <p:sp>
        <p:nvSpPr>
          <p:cNvPr id="8" name="TextBox 7"/>
          <p:cNvSpPr txBox="1"/>
          <p:nvPr/>
        </p:nvSpPr>
        <p:spPr>
          <a:xfrm>
            <a:off x="1029954" y="4900518"/>
            <a:ext cx="301686" cy="369332"/>
          </a:xfrm>
          <a:prstGeom prst="rect">
            <a:avLst/>
          </a:prstGeom>
          <a:noFill/>
        </p:spPr>
        <p:txBody>
          <a:bodyPr wrap="none" rtlCol="0">
            <a:spAutoFit/>
          </a:bodyPr>
          <a:lstStyle/>
          <a:p>
            <a:r>
              <a:rPr lang="en-US"/>
              <a:t>0</a:t>
            </a:r>
          </a:p>
        </p:txBody>
      </p:sp>
      <p:sp>
        <p:nvSpPr>
          <p:cNvPr id="14" name="TextBox 13"/>
          <p:cNvSpPr txBox="1"/>
          <p:nvPr/>
        </p:nvSpPr>
        <p:spPr>
          <a:xfrm>
            <a:off x="4493165" y="5085184"/>
            <a:ext cx="301686" cy="369332"/>
          </a:xfrm>
          <a:prstGeom prst="rect">
            <a:avLst/>
          </a:prstGeom>
          <a:noFill/>
        </p:spPr>
        <p:txBody>
          <a:bodyPr wrap="none" rtlCol="0">
            <a:spAutoFit/>
          </a:bodyPr>
          <a:lstStyle/>
          <a:p>
            <a:r>
              <a:rPr lang="en-US"/>
              <a:t>1</a:t>
            </a:r>
          </a:p>
        </p:txBody>
      </p:sp>
      <p:sp>
        <p:nvSpPr>
          <p:cNvPr id="16" name="TextBox 15"/>
          <p:cNvSpPr txBox="1"/>
          <p:nvPr/>
        </p:nvSpPr>
        <p:spPr>
          <a:xfrm>
            <a:off x="1187624" y="5075892"/>
            <a:ext cx="301686" cy="369332"/>
          </a:xfrm>
          <a:prstGeom prst="rect">
            <a:avLst/>
          </a:prstGeom>
          <a:noFill/>
        </p:spPr>
        <p:txBody>
          <a:bodyPr wrap="none" rtlCol="0">
            <a:spAutoFit/>
          </a:bodyPr>
          <a:lstStyle/>
          <a:p>
            <a:r>
              <a:rPr lang="en-US"/>
              <a:t>0</a:t>
            </a:r>
          </a:p>
        </p:txBody>
      </p:sp>
      <p:sp>
        <p:nvSpPr>
          <p:cNvPr id="17" name="Oval 16"/>
          <p:cNvSpPr/>
          <p:nvPr/>
        </p:nvSpPr>
        <p:spPr>
          <a:xfrm>
            <a:off x="4287416" y="4581128"/>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071392" y="4388033"/>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844080" y="2288438"/>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663133" y="3410998"/>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987824" y="2077616"/>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916088" y="2077616"/>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99384" y="465313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653771" y="2384884"/>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924472" y="2437656"/>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06457" y="2276872"/>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1691680" y="2143625"/>
            <a:ext cx="24109" cy="1390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706665" y="1331476"/>
            <a:ext cx="2753767" cy="369332"/>
          </a:xfrm>
          <a:prstGeom prst="rect">
            <a:avLst/>
          </a:prstGeom>
          <a:noFill/>
        </p:spPr>
        <p:txBody>
          <a:bodyPr wrap="none" rtlCol="0">
            <a:spAutoFit/>
          </a:bodyPr>
          <a:lstStyle/>
          <a:p>
            <a:r>
              <a:rPr lang="en-US"/>
              <a:t>High-dimensional distances</a:t>
            </a:r>
          </a:p>
        </p:txBody>
      </p:sp>
    </p:spTree>
    <p:extLst>
      <p:ext uri="{BB962C8B-B14F-4D97-AF65-F5344CB8AC3E}">
        <p14:creationId xmlns:p14="http://schemas.microsoft.com/office/powerpoint/2010/main" val="9575154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 step 2</a:t>
            </a:r>
          </a:p>
        </p:txBody>
      </p:sp>
      <p:graphicFrame>
        <p:nvGraphicFramePr>
          <p:cNvPr id="13" name="Table 12"/>
          <p:cNvGraphicFramePr>
            <a:graphicFrameLocks noGrp="1"/>
          </p:cNvGraphicFramePr>
          <p:nvPr>
            <p:extLst/>
          </p:nvPr>
        </p:nvGraphicFramePr>
        <p:xfrm>
          <a:off x="5220072" y="1776467"/>
          <a:ext cx="3528392" cy="2100469"/>
        </p:xfrm>
        <a:graphic>
          <a:graphicData uri="http://schemas.openxmlformats.org/drawingml/2006/table">
            <a:tbl>
              <a:tblPr firstRow="1" firstCol="1" bandRow="1">
                <a:tableStyleId>{72833802-FEF1-4C79-8D5D-14CF1EAF98D9}</a:tableStyleId>
              </a:tblPr>
              <a:tblGrid>
                <a:gridCol w="1037762"/>
                <a:gridCol w="933986"/>
                <a:gridCol w="830210"/>
                <a:gridCol w="726434"/>
              </a:tblGrid>
              <a:tr h="300067">
                <a:tc>
                  <a:txBody>
                    <a:bodyPr/>
                    <a:lstStyle/>
                    <a:p>
                      <a:endParaRPr lang="en-US" sz="1200">
                        <a:latin typeface="Consolas" charset="0"/>
                        <a:ea typeface="Consolas" charset="0"/>
                        <a:cs typeface="Consolas" charset="0"/>
                      </a:endParaRPr>
                    </a:p>
                  </a:txBody>
                  <a:tcPr/>
                </a:tc>
                <a:tc>
                  <a:txBody>
                    <a:bodyPr/>
                    <a:lstStyle/>
                    <a:p>
                      <a:r>
                        <a:rPr lang="en-US" sz="1200">
                          <a:latin typeface="Consolas" charset="0"/>
                          <a:ea typeface="Consolas" charset="0"/>
                          <a:cs typeface="Consolas" charset="0"/>
                        </a:rPr>
                        <a:t>Cell_1</a:t>
                      </a:r>
                    </a:p>
                  </a:txBody>
                  <a:tcPr/>
                </a:tc>
                <a:tc>
                  <a:txBody>
                    <a:bodyPr/>
                    <a:lstStyle/>
                    <a:p>
                      <a:r>
                        <a:rPr lang="en-US" sz="1200">
                          <a:latin typeface="Consolas" charset="0"/>
                          <a:ea typeface="Consolas" charset="0"/>
                          <a:cs typeface="Consolas" charset="0"/>
                        </a:rPr>
                        <a:t>Cell_2</a:t>
                      </a:r>
                    </a:p>
                  </a:txBody>
                  <a:tcPr/>
                </a:tc>
                <a:tc>
                  <a:txBody>
                    <a:bodyPr/>
                    <a:lstStyle/>
                    <a:p>
                      <a:r>
                        <a:rPr lang="en-US" sz="1200">
                          <a:latin typeface="Consolas" charset="0"/>
                          <a:ea typeface="Consolas" charset="0"/>
                          <a:cs typeface="Consolas" charset="0"/>
                        </a:rPr>
                        <a:t>Cell_3</a:t>
                      </a:r>
                    </a:p>
                  </a:txBody>
                  <a:tcPr/>
                </a:tc>
              </a:tr>
              <a:tr h="300067">
                <a:tc>
                  <a:txBody>
                    <a:bodyPr/>
                    <a:lstStyle/>
                    <a:p>
                      <a:r>
                        <a:rPr lang="en-US" sz="1200">
                          <a:latin typeface="Consolas" charset="0"/>
                          <a:ea typeface="Consolas" charset="0"/>
                          <a:cs typeface="Consolas" charset="0"/>
                        </a:rPr>
                        <a:t>Cell_1</a:t>
                      </a: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r>
                        <a:rPr lang="en-US" sz="1200">
                          <a:latin typeface="Consolas" charset="0"/>
                          <a:ea typeface="Consolas" charset="0"/>
                          <a:cs typeface="Consolas" charset="0"/>
                        </a:rPr>
                        <a:t>Cell_2</a:t>
                      </a: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bl>
          </a:graphicData>
        </a:graphic>
      </p:graphicFrame>
      <p:sp>
        <p:nvSpPr>
          <p:cNvPr id="4" name="Rectangle 3"/>
          <p:cNvSpPr>
            <a:spLocks noChangeAspect="1"/>
          </p:cNvSpPr>
          <p:nvPr/>
        </p:nvSpPr>
        <p:spPr>
          <a:xfrm>
            <a:off x="1316703" y="1793141"/>
            <a:ext cx="3312368" cy="33123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124371" y="3356992"/>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57946" y="1628800"/>
            <a:ext cx="301686" cy="369332"/>
          </a:xfrm>
          <a:prstGeom prst="rect">
            <a:avLst/>
          </a:prstGeom>
          <a:noFill/>
        </p:spPr>
        <p:txBody>
          <a:bodyPr wrap="none" rtlCol="0">
            <a:spAutoFit/>
          </a:bodyPr>
          <a:lstStyle/>
          <a:p>
            <a:r>
              <a:rPr lang="en-US"/>
              <a:t>1</a:t>
            </a:r>
          </a:p>
        </p:txBody>
      </p:sp>
      <p:sp>
        <p:nvSpPr>
          <p:cNvPr id="8" name="TextBox 7"/>
          <p:cNvSpPr txBox="1"/>
          <p:nvPr/>
        </p:nvSpPr>
        <p:spPr>
          <a:xfrm>
            <a:off x="1029954" y="4900518"/>
            <a:ext cx="301686" cy="369332"/>
          </a:xfrm>
          <a:prstGeom prst="rect">
            <a:avLst/>
          </a:prstGeom>
          <a:noFill/>
        </p:spPr>
        <p:txBody>
          <a:bodyPr wrap="none" rtlCol="0">
            <a:spAutoFit/>
          </a:bodyPr>
          <a:lstStyle/>
          <a:p>
            <a:r>
              <a:rPr lang="en-US"/>
              <a:t>0</a:t>
            </a:r>
          </a:p>
        </p:txBody>
      </p:sp>
      <p:sp>
        <p:nvSpPr>
          <p:cNvPr id="14" name="TextBox 13"/>
          <p:cNvSpPr txBox="1"/>
          <p:nvPr/>
        </p:nvSpPr>
        <p:spPr>
          <a:xfrm>
            <a:off x="4493165" y="5085184"/>
            <a:ext cx="301686" cy="369332"/>
          </a:xfrm>
          <a:prstGeom prst="rect">
            <a:avLst/>
          </a:prstGeom>
          <a:noFill/>
        </p:spPr>
        <p:txBody>
          <a:bodyPr wrap="none" rtlCol="0">
            <a:spAutoFit/>
          </a:bodyPr>
          <a:lstStyle/>
          <a:p>
            <a:r>
              <a:rPr lang="en-US"/>
              <a:t>1</a:t>
            </a:r>
          </a:p>
        </p:txBody>
      </p:sp>
      <p:sp>
        <p:nvSpPr>
          <p:cNvPr id="16" name="TextBox 15"/>
          <p:cNvSpPr txBox="1"/>
          <p:nvPr/>
        </p:nvSpPr>
        <p:spPr>
          <a:xfrm>
            <a:off x="1187624" y="5075892"/>
            <a:ext cx="301686" cy="369332"/>
          </a:xfrm>
          <a:prstGeom prst="rect">
            <a:avLst/>
          </a:prstGeom>
          <a:noFill/>
        </p:spPr>
        <p:txBody>
          <a:bodyPr wrap="none" rtlCol="0">
            <a:spAutoFit/>
          </a:bodyPr>
          <a:lstStyle/>
          <a:p>
            <a:r>
              <a:rPr lang="en-US"/>
              <a:t>0</a:t>
            </a:r>
          </a:p>
        </p:txBody>
      </p:sp>
      <p:sp>
        <p:nvSpPr>
          <p:cNvPr id="17" name="Oval 16"/>
          <p:cNvSpPr/>
          <p:nvPr/>
        </p:nvSpPr>
        <p:spPr>
          <a:xfrm>
            <a:off x="3215893" y="272380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930084" y="365044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555776" y="3506430"/>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828871" y="3212976"/>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75958" y="2867820"/>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900879" y="2564717"/>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341164" y="328498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299739" y="2934919"/>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136442" y="2870424"/>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592423" y="3578438"/>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38194" y="1286341"/>
            <a:ext cx="2692147" cy="369332"/>
          </a:xfrm>
          <a:prstGeom prst="rect">
            <a:avLst/>
          </a:prstGeom>
          <a:noFill/>
        </p:spPr>
        <p:txBody>
          <a:bodyPr wrap="none" rtlCol="0">
            <a:spAutoFit/>
          </a:bodyPr>
          <a:lstStyle/>
          <a:p>
            <a:r>
              <a:rPr lang="en-US"/>
              <a:t>Low dimensional distances</a:t>
            </a:r>
          </a:p>
        </p:txBody>
      </p:sp>
    </p:spTree>
    <p:extLst>
      <p:ext uri="{BB962C8B-B14F-4D97-AF65-F5344CB8AC3E}">
        <p14:creationId xmlns:p14="http://schemas.microsoft.com/office/powerpoint/2010/main" val="1867100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 step 3</a:t>
            </a:r>
          </a:p>
        </p:txBody>
      </p:sp>
      <p:graphicFrame>
        <p:nvGraphicFramePr>
          <p:cNvPr id="13" name="Table 12"/>
          <p:cNvGraphicFramePr>
            <a:graphicFrameLocks noGrp="1"/>
          </p:cNvGraphicFramePr>
          <p:nvPr>
            <p:extLst/>
          </p:nvPr>
        </p:nvGraphicFramePr>
        <p:xfrm>
          <a:off x="5278904" y="1776467"/>
          <a:ext cx="2749480" cy="1652536"/>
        </p:xfrm>
        <a:graphic>
          <a:graphicData uri="http://schemas.openxmlformats.org/drawingml/2006/table">
            <a:tbl>
              <a:tblPr firstRow="1" firstCol="1" bandRow="1">
                <a:tableStyleId>{72833802-FEF1-4C79-8D5D-14CF1EAF98D9}</a:tableStyleId>
              </a:tblPr>
              <a:tblGrid>
                <a:gridCol w="808670"/>
                <a:gridCol w="727803"/>
                <a:gridCol w="646937"/>
                <a:gridCol w="566070"/>
              </a:tblGrid>
              <a:tr h="233826">
                <a:tc>
                  <a:txBody>
                    <a:bodyPr/>
                    <a:lstStyle/>
                    <a:p>
                      <a:endParaRPr lang="en-US" sz="900">
                        <a:latin typeface="Consolas" charset="0"/>
                        <a:ea typeface="Consolas" charset="0"/>
                        <a:cs typeface="Consolas" charset="0"/>
                      </a:endParaRPr>
                    </a:p>
                  </a:txBody>
                  <a:tcPr marL="71254" marR="71254" marT="35627" marB="35627"/>
                </a:tc>
                <a:tc>
                  <a:txBody>
                    <a:bodyPr/>
                    <a:lstStyle/>
                    <a:p>
                      <a:r>
                        <a:rPr lang="en-US" sz="900">
                          <a:latin typeface="Consolas" charset="0"/>
                          <a:ea typeface="Consolas" charset="0"/>
                          <a:cs typeface="Consolas" charset="0"/>
                        </a:rPr>
                        <a:t>Cell_1</a:t>
                      </a:r>
                    </a:p>
                  </a:txBody>
                  <a:tcPr marL="71254" marR="71254" marT="35627" marB="35627"/>
                </a:tc>
                <a:tc>
                  <a:txBody>
                    <a:bodyPr/>
                    <a:lstStyle/>
                    <a:p>
                      <a:r>
                        <a:rPr lang="en-US" sz="900">
                          <a:latin typeface="Consolas" charset="0"/>
                          <a:ea typeface="Consolas" charset="0"/>
                          <a:cs typeface="Consolas" charset="0"/>
                        </a:rPr>
                        <a:t>Cell_2</a:t>
                      </a:r>
                    </a:p>
                  </a:txBody>
                  <a:tcPr marL="71254" marR="71254" marT="35627" marB="35627"/>
                </a:tc>
                <a:tc>
                  <a:txBody>
                    <a:bodyPr/>
                    <a:lstStyle/>
                    <a:p>
                      <a:r>
                        <a:rPr lang="en-US" sz="900">
                          <a:latin typeface="Consolas" charset="0"/>
                          <a:ea typeface="Consolas" charset="0"/>
                          <a:cs typeface="Consolas" charset="0"/>
                        </a:rPr>
                        <a:t>Cell_3</a:t>
                      </a:r>
                    </a:p>
                  </a:txBody>
                  <a:tcPr marL="71254" marR="71254" marT="35627" marB="35627"/>
                </a:tc>
              </a:tr>
              <a:tr h="233826">
                <a:tc>
                  <a:txBody>
                    <a:bodyPr/>
                    <a:lstStyle/>
                    <a:p>
                      <a:r>
                        <a:rPr lang="en-US" sz="900">
                          <a:latin typeface="Consolas" charset="0"/>
                          <a:ea typeface="Consolas" charset="0"/>
                          <a:cs typeface="Consolas" charset="0"/>
                        </a:rPr>
                        <a:t>Cell_1</a:t>
                      </a: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r h="233826">
                <a:tc>
                  <a:txBody>
                    <a:bodyPr/>
                    <a:lstStyle/>
                    <a:p>
                      <a:r>
                        <a:rPr lang="en-US" sz="900">
                          <a:latin typeface="Consolas" charset="0"/>
                          <a:ea typeface="Consolas" charset="0"/>
                          <a:cs typeface="Consolas" charset="0"/>
                        </a:rPr>
                        <a:t>Cell_2</a:t>
                      </a: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r h="249580">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r h="233826">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r h="233826">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r h="233826">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bl>
          </a:graphicData>
        </a:graphic>
      </p:graphicFrame>
      <p:sp>
        <p:nvSpPr>
          <p:cNvPr id="4" name="Rectangle 3"/>
          <p:cNvSpPr>
            <a:spLocks noChangeAspect="1"/>
          </p:cNvSpPr>
          <p:nvPr/>
        </p:nvSpPr>
        <p:spPr>
          <a:xfrm>
            <a:off x="1316703" y="1793141"/>
            <a:ext cx="3312368" cy="33123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603477" y="4344192"/>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57946" y="1628800"/>
            <a:ext cx="301686" cy="369332"/>
          </a:xfrm>
          <a:prstGeom prst="rect">
            <a:avLst/>
          </a:prstGeom>
          <a:noFill/>
        </p:spPr>
        <p:txBody>
          <a:bodyPr wrap="none" rtlCol="0">
            <a:spAutoFit/>
          </a:bodyPr>
          <a:lstStyle/>
          <a:p>
            <a:r>
              <a:rPr lang="en-US"/>
              <a:t>1</a:t>
            </a:r>
          </a:p>
        </p:txBody>
      </p:sp>
      <p:sp>
        <p:nvSpPr>
          <p:cNvPr id="8" name="TextBox 7"/>
          <p:cNvSpPr txBox="1"/>
          <p:nvPr/>
        </p:nvSpPr>
        <p:spPr>
          <a:xfrm>
            <a:off x="1029954" y="4900518"/>
            <a:ext cx="301686" cy="369332"/>
          </a:xfrm>
          <a:prstGeom prst="rect">
            <a:avLst/>
          </a:prstGeom>
          <a:noFill/>
        </p:spPr>
        <p:txBody>
          <a:bodyPr wrap="none" rtlCol="0">
            <a:spAutoFit/>
          </a:bodyPr>
          <a:lstStyle/>
          <a:p>
            <a:r>
              <a:rPr lang="en-US"/>
              <a:t>0</a:t>
            </a:r>
          </a:p>
        </p:txBody>
      </p:sp>
      <p:sp>
        <p:nvSpPr>
          <p:cNvPr id="14" name="TextBox 13"/>
          <p:cNvSpPr txBox="1"/>
          <p:nvPr/>
        </p:nvSpPr>
        <p:spPr>
          <a:xfrm>
            <a:off x="4493165" y="5085184"/>
            <a:ext cx="301686" cy="369332"/>
          </a:xfrm>
          <a:prstGeom prst="rect">
            <a:avLst/>
          </a:prstGeom>
          <a:noFill/>
        </p:spPr>
        <p:txBody>
          <a:bodyPr wrap="none" rtlCol="0">
            <a:spAutoFit/>
          </a:bodyPr>
          <a:lstStyle/>
          <a:p>
            <a:r>
              <a:rPr lang="en-US"/>
              <a:t>1</a:t>
            </a:r>
          </a:p>
        </p:txBody>
      </p:sp>
      <p:sp>
        <p:nvSpPr>
          <p:cNvPr id="16" name="TextBox 15"/>
          <p:cNvSpPr txBox="1"/>
          <p:nvPr/>
        </p:nvSpPr>
        <p:spPr>
          <a:xfrm>
            <a:off x="1187624" y="5075892"/>
            <a:ext cx="301686" cy="369332"/>
          </a:xfrm>
          <a:prstGeom prst="rect">
            <a:avLst/>
          </a:prstGeom>
          <a:noFill/>
        </p:spPr>
        <p:txBody>
          <a:bodyPr wrap="none" rtlCol="0">
            <a:spAutoFit/>
          </a:bodyPr>
          <a:lstStyle/>
          <a:p>
            <a:r>
              <a:rPr lang="en-US"/>
              <a:t>0</a:t>
            </a:r>
          </a:p>
        </p:txBody>
      </p:sp>
      <p:sp>
        <p:nvSpPr>
          <p:cNvPr id="17" name="Oval 16"/>
          <p:cNvSpPr/>
          <p:nvPr/>
        </p:nvSpPr>
        <p:spPr>
          <a:xfrm>
            <a:off x="1878052" y="2686373"/>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802315" y="317010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74623" y="4120913"/>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555776" y="3645024"/>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782080" y="2542357"/>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54088" y="3939500"/>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802315" y="2939828"/>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556725" y="3939500"/>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44079" y="4362778"/>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700741" y="4107843"/>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836520" y="3566631"/>
            <a:ext cx="3604256" cy="369332"/>
          </a:xfrm>
          <a:prstGeom prst="rect">
            <a:avLst/>
          </a:prstGeom>
          <a:noFill/>
        </p:spPr>
        <p:txBody>
          <a:bodyPr wrap="none" rtlCol="0">
            <a:spAutoFit/>
          </a:bodyPr>
          <a:lstStyle/>
          <a:p>
            <a:r>
              <a:rPr lang="en-US"/>
              <a:t>Compare the two distances matrices</a:t>
            </a:r>
          </a:p>
        </p:txBody>
      </p:sp>
      <p:graphicFrame>
        <p:nvGraphicFramePr>
          <p:cNvPr id="27" name="Table 26"/>
          <p:cNvGraphicFramePr>
            <a:graphicFrameLocks noGrp="1"/>
          </p:cNvGraphicFramePr>
          <p:nvPr>
            <p:extLst/>
          </p:nvPr>
        </p:nvGraphicFramePr>
        <p:xfrm>
          <a:off x="5248913" y="3997730"/>
          <a:ext cx="2779470" cy="1654632"/>
        </p:xfrm>
        <a:graphic>
          <a:graphicData uri="http://schemas.openxmlformats.org/drawingml/2006/table">
            <a:tbl>
              <a:tblPr firstRow="1" firstCol="1" bandRow="1">
                <a:tableStyleId>{72833802-FEF1-4C79-8D5D-14CF1EAF98D9}</a:tableStyleId>
              </a:tblPr>
              <a:tblGrid>
                <a:gridCol w="817491"/>
                <a:gridCol w="735742"/>
                <a:gridCol w="653993"/>
                <a:gridCol w="572244"/>
              </a:tblGrid>
              <a:tr h="236376">
                <a:tc>
                  <a:txBody>
                    <a:bodyPr/>
                    <a:lstStyle/>
                    <a:p>
                      <a:endParaRPr lang="en-US" sz="900">
                        <a:latin typeface="Consolas" charset="0"/>
                        <a:ea typeface="Consolas" charset="0"/>
                        <a:cs typeface="Consolas" charset="0"/>
                      </a:endParaRPr>
                    </a:p>
                  </a:txBody>
                  <a:tcPr marL="72031" marR="72031" marT="36016" marB="36016"/>
                </a:tc>
                <a:tc>
                  <a:txBody>
                    <a:bodyPr/>
                    <a:lstStyle/>
                    <a:p>
                      <a:r>
                        <a:rPr lang="en-US" sz="900">
                          <a:latin typeface="Consolas" charset="0"/>
                          <a:ea typeface="Consolas" charset="0"/>
                          <a:cs typeface="Consolas" charset="0"/>
                        </a:rPr>
                        <a:t>Cell_1</a:t>
                      </a:r>
                    </a:p>
                  </a:txBody>
                  <a:tcPr marL="72031" marR="72031" marT="36016" marB="36016"/>
                </a:tc>
                <a:tc>
                  <a:txBody>
                    <a:bodyPr/>
                    <a:lstStyle/>
                    <a:p>
                      <a:r>
                        <a:rPr lang="en-US" sz="900">
                          <a:latin typeface="Consolas" charset="0"/>
                          <a:ea typeface="Consolas" charset="0"/>
                          <a:cs typeface="Consolas" charset="0"/>
                        </a:rPr>
                        <a:t>Cell_2</a:t>
                      </a:r>
                    </a:p>
                  </a:txBody>
                  <a:tcPr marL="72031" marR="72031" marT="36016" marB="36016"/>
                </a:tc>
                <a:tc>
                  <a:txBody>
                    <a:bodyPr/>
                    <a:lstStyle/>
                    <a:p>
                      <a:r>
                        <a:rPr lang="en-US" sz="900">
                          <a:latin typeface="Consolas" charset="0"/>
                          <a:ea typeface="Consolas" charset="0"/>
                          <a:cs typeface="Consolas" charset="0"/>
                        </a:rPr>
                        <a:t>Cell_3</a:t>
                      </a:r>
                    </a:p>
                  </a:txBody>
                  <a:tcPr marL="72031" marR="72031" marT="36016" marB="36016"/>
                </a:tc>
              </a:tr>
              <a:tr h="236376">
                <a:tc>
                  <a:txBody>
                    <a:bodyPr/>
                    <a:lstStyle/>
                    <a:p>
                      <a:r>
                        <a:rPr lang="en-US" sz="900">
                          <a:latin typeface="Consolas" charset="0"/>
                          <a:ea typeface="Consolas" charset="0"/>
                          <a:cs typeface="Consolas" charset="0"/>
                        </a:rPr>
                        <a:t>Cell_1</a:t>
                      </a: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r h="236376">
                <a:tc>
                  <a:txBody>
                    <a:bodyPr/>
                    <a:lstStyle/>
                    <a:p>
                      <a:r>
                        <a:rPr lang="en-US" sz="900">
                          <a:latin typeface="Consolas" charset="0"/>
                          <a:ea typeface="Consolas" charset="0"/>
                          <a:cs typeface="Consolas" charset="0"/>
                        </a:rPr>
                        <a:t>Cell_2</a:t>
                      </a: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r h="236376">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r h="236376">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r h="236376">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r h="236376">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bl>
          </a:graphicData>
        </a:graphic>
      </p:graphicFrame>
    </p:spTree>
    <p:extLst>
      <p:ext uri="{BB962C8B-B14F-4D97-AF65-F5344CB8AC3E}">
        <p14:creationId xmlns:p14="http://schemas.microsoft.com/office/powerpoint/2010/main" val="1324313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 final</a:t>
            </a:r>
          </a:p>
        </p:txBody>
      </p:sp>
      <p:sp>
        <p:nvSpPr>
          <p:cNvPr id="4" name="Rectangle 3"/>
          <p:cNvSpPr>
            <a:spLocks noChangeAspect="1"/>
          </p:cNvSpPr>
          <p:nvPr/>
        </p:nvSpPr>
        <p:spPr>
          <a:xfrm>
            <a:off x="683568" y="1808287"/>
            <a:ext cx="3312368" cy="33123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970342" y="4359338"/>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24811" y="1643946"/>
            <a:ext cx="301686" cy="369332"/>
          </a:xfrm>
          <a:prstGeom prst="rect">
            <a:avLst/>
          </a:prstGeom>
          <a:noFill/>
        </p:spPr>
        <p:txBody>
          <a:bodyPr wrap="none" rtlCol="0">
            <a:spAutoFit/>
          </a:bodyPr>
          <a:lstStyle/>
          <a:p>
            <a:r>
              <a:rPr lang="en-US"/>
              <a:t>1</a:t>
            </a:r>
          </a:p>
        </p:txBody>
      </p:sp>
      <p:sp>
        <p:nvSpPr>
          <p:cNvPr id="8" name="TextBox 7"/>
          <p:cNvSpPr txBox="1"/>
          <p:nvPr/>
        </p:nvSpPr>
        <p:spPr>
          <a:xfrm>
            <a:off x="396819" y="4915664"/>
            <a:ext cx="301686" cy="369332"/>
          </a:xfrm>
          <a:prstGeom prst="rect">
            <a:avLst/>
          </a:prstGeom>
          <a:noFill/>
        </p:spPr>
        <p:txBody>
          <a:bodyPr wrap="none" rtlCol="0">
            <a:spAutoFit/>
          </a:bodyPr>
          <a:lstStyle/>
          <a:p>
            <a:r>
              <a:rPr lang="en-US"/>
              <a:t>0</a:t>
            </a:r>
          </a:p>
        </p:txBody>
      </p:sp>
      <p:sp>
        <p:nvSpPr>
          <p:cNvPr id="14" name="TextBox 13"/>
          <p:cNvSpPr txBox="1"/>
          <p:nvPr/>
        </p:nvSpPr>
        <p:spPr>
          <a:xfrm>
            <a:off x="3860030" y="5100330"/>
            <a:ext cx="301686" cy="369332"/>
          </a:xfrm>
          <a:prstGeom prst="rect">
            <a:avLst/>
          </a:prstGeom>
          <a:noFill/>
        </p:spPr>
        <p:txBody>
          <a:bodyPr wrap="none" rtlCol="0">
            <a:spAutoFit/>
          </a:bodyPr>
          <a:lstStyle/>
          <a:p>
            <a:r>
              <a:rPr lang="en-US"/>
              <a:t>1</a:t>
            </a:r>
          </a:p>
        </p:txBody>
      </p:sp>
      <p:sp>
        <p:nvSpPr>
          <p:cNvPr id="16" name="TextBox 15"/>
          <p:cNvSpPr txBox="1"/>
          <p:nvPr/>
        </p:nvSpPr>
        <p:spPr>
          <a:xfrm>
            <a:off x="554489" y="5091038"/>
            <a:ext cx="301686" cy="369332"/>
          </a:xfrm>
          <a:prstGeom prst="rect">
            <a:avLst/>
          </a:prstGeom>
          <a:noFill/>
        </p:spPr>
        <p:txBody>
          <a:bodyPr wrap="none" rtlCol="0">
            <a:spAutoFit/>
          </a:bodyPr>
          <a:lstStyle/>
          <a:p>
            <a:r>
              <a:rPr lang="en-US"/>
              <a:t>0</a:t>
            </a:r>
          </a:p>
        </p:txBody>
      </p:sp>
      <p:sp>
        <p:nvSpPr>
          <p:cNvPr id="17" name="Oval 16"/>
          <p:cNvSpPr/>
          <p:nvPr/>
        </p:nvSpPr>
        <p:spPr>
          <a:xfrm>
            <a:off x="1244917" y="2701519"/>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169180" y="3185250"/>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741488" y="4136059"/>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922641" y="3660170"/>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148945" y="2557503"/>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220953" y="3954646"/>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169180" y="295497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23590" y="3954646"/>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610944" y="4377924"/>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067606" y="4122989"/>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27"/>
          <p:cNvGraphicFramePr>
            <a:graphicFrameLocks noGrp="1"/>
          </p:cNvGraphicFramePr>
          <p:nvPr>
            <p:extLst>
              <p:ext uri="{D42A27DB-BD31-4B8C-83A1-F6EECF244321}">
                <p14:modId xmlns:p14="http://schemas.microsoft.com/office/powerpoint/2010/main" val="1809285794"/>
              </p:ext>
            </p:extLst>
          </p:nvPr>
        </p:nvGraphicFramePr>
        <p:xfrm>
          <a:off x="4557284" y="1816518"/>
          <a:ext cx="4335195" cy="2100469"/>
        </p:xfrm>
        <a:graphic>
          <a:graphicData uri="http://schemas.openxmlformats.org/drawingml/2006/table">
            <a:tbl>
              <a:tblPr firstRow="1" firstCol="1" bandRow="1">
                <a:tableStyleId>{72833802-FEF1-4C79-8D5D-14CF1EAF98D9}</a:tableStyleId>
              </a:tblPr>
              <a:tblGrid>
                <a:gridCol w="895369"/>
                <a:gridCol w="820645"/>
                <a:gridCol w="722533"/>
                <a:gridCol w="632216"/>
                <a:gridCol w="632216"/>
                <a:gridCol w="632216"/>
              </a:tblGrid>
              <a:tr h="300067">
                <a:tc>
                  <a:txBody>
                    <a:bodyPr/>
                    <a:lstStyle/>
                    <a:p>
                      <a:endParaRPr lang="en-US" sz="1200">
                        <a:latin typeface="Consolas" charset="0"/>
                        <a:ea typeface="Consolas" charset="0"/>
                        <a:cs typeface="Consolas" charset="0"/>
                      </a:endParaRPr>
                    </a:p>
                  </a:txBody>
                  <a:tcPr/>
                </a:tc>
                <a:tc>
                  <a:txBody>
                    <a:bodyPr/>
                    <a:lstStyle/>
                    <a:p>
                      <a:r>
                        <a:rPr lang="en-US" sz="1200">
                          <a:latin typeface="Consolas" charset="0"/>
                          <a:ea typeface="Consolas" charset="0"/>
                          <a:cs typeface="Consolas" charset="0"/>
                        </a:rPr>
                        <a:t>CD3</a:t>
                      </a:r>
                    </a:p>
                  </a:txBody>
                  <a:tcPr/>
                </a:tc>
                <a:tc>
                  <a:txBody>
                    <a:bodyPr/>
                    <a:lstStyle/>
                    <a:p>
                      <a:r>
                        <a:rPr lang="en-US" sz="1200">
                          <a:latin typeface="Consolas" charset="0"/>
                          <a:ea typeface="Consolas" charset="0"/>
                          <a:cs typeface="Consolas" charset="0"/>
                        </a:rPr>
                        <a:t>CD4</a:t>
                      </a:r>
                    </a:p>
                  </a:txBody>
                  <a:tcPr/>
                </a:tc>
                <a:tc>
                  <a:txBody>
                    <a:bodyPr/>
                    <a:lstStyle/>
                    <a:p>
                      <a:r>
                        <a:rPr lang="en-US" sz="1200">
                          <a:latin typeface="Consolas" charset="0"/>
                          <a:ea typeface="Consolas" charset="0"/>
                          <a:cs typeface="Consolas" charset="0"/>
                        </a:rPr>
                        <a:t>CD8</a:t>
                      </a:r>
                    </a:p>
                  </a:txBody>
                  <a:tcPr/>
                </a:tc>
                <a:tc>
                  <a:txBody>
                    <a:bodyPr/>
                    <a:lstStyle/>
                    <a:p>
                      <a:r>
                        <a:rPr lang="en-US" sz="1200">
                          <a:latin typeface="Consolas" charset="0"/>
                          <a:ea typeface="Consolas" charset="0"/>
                          <a:cs typeface="Consolas" charset="0"/>
                        </a:rPr>
                        <a:t>tSNE1</a:t>
                      </a:r>
                    </a:p>
                  </a:txBody>
                  <a:tcPr/>
                </a:tc>
                <a:tc>
                  <a:txBody>
                    <a:bodyPr/>
                    <a:lstStyle/>
                    <a:p>
                      <a:r>
                        <a:rPr lang="en-US" sz="1200">
                          <a:latin typeface="Consolas" charset="0"/>
                          <a:ea typeface="Consolas" charset="0"/>
                          <a:cs typeface="Consolas" charset="0"/>
                        </a:rPr>
                        <a:t>tSNE2</a:t>
                      </a:r>
                    </a:p>
                  </a:txBody>
                  <a:tcPr/>
                </a:tc>
              </a:tr>
              <a:tr h="300067">
                <a:tc>
                  <a:txBody>
                    <a:bodyPr/>
                    <a:lstStyle/>
                    <a:p>
                      <a:r>
                        <a:rPr lang="en-US" sz="1200">
                          <a:latin typeface="Consolas" charset="0"/>
                          <a:ea typeface="Consolas" charset="0"/>
                          <a:cs typeface="Consolas" charset="0"/>
                        </a:rPr>
                        <a:t>Cell_1</a:t>
                      </a:r>
                    </a:p>
                  </a:txBody>
                  <a:tcPr/>
                </a:tc>
                <a:tc>
                  <a:txBody>
                    <a:bodyPr/>
                    <a:lstStyle/>
                    <a:p>
                      <a:r>
                        <a:rPr lang="en-US" sz="1200">
                          <a:latin typeface="Consolas" charset="0"/>
                          <a:ea typeface="Consolas" charset="0"/>
                          <a:cs typeface="Consolas" charset="0"/>
                        </a:rPr>
                        <a:t>8</a:t>
                      </a:r>
                    </a:p>
                  </a:txBody>
                  <a:tcPr/>
                </a:tc>
                <a:tc>
                  <a:txBody>
                    <a:bodyPr/>
                    <a:lstStyle/>
                    <a:p>
                      <a:r>
                        <a:rPr lang="en-US" sz="1200">
                          <a:latin typeface="Consolas" charset="0"/>
                          <a:ea typeface="Consolas" charset="0"/>
                          <a:cs typeface="Consolas" charset="0"/>
                        </a:rPr>
                        <a:t>0</a:t>
                      </a:r>
                    </a:p>
                  </a:txBody>
                  <a:tcPr/>
                </a:tc>
                <a:tc>
                  <a:txBody>
                    <a:bodyPr/>
                    <a:lstStyle/>
                    <a:p>
                      <a:r>
                        <a:rPr lang="en-US" sz="1200">
                          <a:latin typeface="Consolas" charset="0"/>
                          <a:ea typeface="Consolas" charset="0"/>
                          <a:cs typeface="Consolas" charset="0"/>
                        </a:rPr>
                        <a:t>12</a:t>
                      </a:r>
                    </a:p>
                  </a:txBody>
                  <a:tcPr/>
                </a:tc>
                <a:tc>
                  <a:txBody>
                    <a:bodyPr/>
                    <a:lstStyle/>
                    <a:p>
                      <a:r>
                        <a:rPr lang="en-US" sz="1200">
                          <a:latin typeface="Consolas" charset="0"/>
                          <a:ea typeface="Consolas" charset="0"/>
                          <a:cs typeface="Consolas" charset="0"/>
                        </a:rPr>
                        <a:t>-12</a:t>
                      </a:r>
                    </a:p>
                  </a:txBody>
                  <a:tcPr/>
                </a:tc>
                <a:tc>
                  <a:txBody>
                    <a:bodyPr/>
                    <a:lstStyle/>
                    <a:p>
                      <a:r>
                        <a:rPr lang="en-US" sz="1200">
                          <a:latin typeface="Consolas" charset="0"/>
                          <a:ea typeface="Consolas" charset="0"/>
                          <a:cs typeface="Consolas" charset="0"/>
                        </a:rPr>
                        <a:t>12</a:t>
                      </a:r>
                    </a:p>
                  </a:txBody>
                  <a:tcPr/>
                </a:tc>
              </a:tr>
              <a:tr h="300067">
                <a:tc>
                  <a:txBody>
                    <a:bodyPr/>
                    <a:lstStyle/>
                    <a:p>
                      <a:r>
                        <a:rPr lang="en-US" sz="1200">
                          <a:latin typeface="Consolas" charset="0"/>
                          <a:ea typeface="Consolas" charset="0"/>
                          <a:cs typeface="Consolas" charset="0"/>
                        </a:rPr>
                        <a:t>Cell_2</a:t>
                      </a:r>
                    </a:p>
                  </a:txBody>
                  <a:tcPr/>
                </a:tc>
                <a:tc>
                  <a:txBody>
                    <a:bodyPr/>
                    <a:lstStyle/>
                    <a:p>
                      <a:r>
                        <a:rPr lang="en-US" sz="1200">
                          <a:latin typeface="Consolas" charset="0"/>
                          <a:ea typeface="Consolas" charset="0"/>
                          <a:cs typeface="Consolas" charset="0"/>
                        </a:rPr>
                        <a:t>10</a:t>
                      </a:r>
                    </a:p>
                  </a:txBody>
                  <a:tcPr/>
                </a:tc>
                <a:tc>
                  <a:txBody>
                    <a:bodyPr/>
                    <a:lstStyle/>
                    <a:p>
                      <a:r>
                        <a:rPr lang="en-US" sz="1200">
                          <a:latin typeface="Consolas" charset="0"/>
                          <a:ea typeface="Consolas" charset="0"/>
                          <a:cs typeface="Consolas" charset="0"/>
                        </a:rPr>
                        <a:t>6</a:t>
                      </a:r>
                    </a:p>
                  </a:txBody>
                  <a:tcPr/>
                </a:tc>
                <a:tc>
                  <a:txBody>
                    <a:bodyPr/>
                    <a:lstStyle/>
                    <a:p>
                      <a:r>
                        <a:rPr lang="en-US" sz="1200">
                          <a:latin typeface="Consolas" charset="0"/>
                          <a:ea typeface="Consolas" charset="0"/>
                          <a:cs typeface="Consolas" charset="0"/>
                        </a:rPr>
                        <a:t>1</a:t>
                      </a:r>
                    </a:p>
                  </a:txBody>
                  <a:tcPr/>
                </a:tc>
                <a:tc>
                  <a:txBody>
                    <a:bodyPr/>
                    <a:lstStyle/>
                    <a:p>
                      <a:r>
                        <a:rPr lang="en-US" sz="1200">
                          <a:latin typeface="Consolas" charset="0"/>
                          <a:ea typeface="Consolas" charset="0"/>
                          <a:cs typeface="Consolas" charset="0"/>
                        </a:rPr>
                        <a:t>35</a:t>
                      </a:r>
                    </a:p>
                  </a:txBody>
                  <a:tcPr/>
                </a:tc>
                <a:tc>
                  <a:txBody>
                    <a:bodyPr/>
                    <a:lstStyle/>
                    <a:p>
                      <a:r>
                        <a:rPr lang="en-US" sz="1200">
                          <a:latin typeface="Consolas" charset="0"/>
                          <a:ea typeface="Consolas" charset="0"/>
                          <a:cs typeface="Consolas" charset="0"/>
                        </a:rPr>
                        <a:t>1</a:t>
                      </a: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bl>
          </a:graphicData>
        </a:graphic>
      </p:graphicFrame>
      <p:sp>
        <p:nvSpPr>
          <p:cNvPr id="3" name="Rectangle 2"/>
          <p:cNvSpPr/>
          <p:nvPr/>
        </p:nvSpPr>
        <p:spPr>
          <a:xfrm>
            <a:off x="7524328" y="1643946"/>
            <a:ext cx="1440160" cy="24921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794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a:t>
            </a:r>
          </a:p>
        </p:txBody>
      </p:sp>
      <p:sp>
        <p:nvSpPr>
          <p:cNvPr id="4" name="TextBox 34"/>
          <p:cNvSpPr txBox="1">
            <a:spLocks noChangeArrowheads="1"/>
          </p:cNvSpPr>
          <p:nvPr/>
        </p:nvSpPr>
        <p:spPr bwMode="auto">
          <a:xfrm>
            <a:off x="657713" y="1589790"/>
            <a:ext cx="8029087" cy="4503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r>
              <a:rPr lang="en-US" sz="1600" dirty="0" smtClean="0">
                <a:solidFill>
                  <a:schemeClr val="accent2"/>
                </a:solidFill>
                <a:latin typeface="Helvetica"/>
                <a:cs typeface="Helvetica"/>
              </a:rPr>
              <a:t>Notes</a:t>
            </a:r>
          </a:p>
          <a:p>
            <a:pPr marL="285750" indent="-285750" eaLnBrk="1" hangingPunct="1">
              <a:lnSpc>
                <a:spcPct val="150000"/>
              </a:lnSpc>
              <a:buFont typeface="Wingdings" charset="2"/>
              <a:buChar char="Ø"/>
            </a:pPr>
            <a:endParaRPr lang="en-US" sz="1600" dirty="0">
              <a:latin typeface="Helvetica"/>
              <a:cs typeface="Helvetica"/>
            </a:endParaRPr>
          </a:p>
          <a:p>
            <a:pPr marL="285750" indent="-285750" eaLnBrk="1" hangingPunct="1">
              <a:lnSpc>
                <a:spcPct val="150000"/>
              </a:lnSpc>
              <a:buFont typeface="Wingdings" charset="2"/>
              <a:buChar char="Ø"/>
            </a:pPr>
            <a:r>
              <a:rPr lang="en-US" sz="1600" dirty="0">
                <a:latin typeface="Helvetica"/>
                <a:cs typeface="Helvetica"/>
              </a:rPr>
              <a:t>On the resulting t-SNE map, different immune subpopulations will visually appear as distinct clusters, however t-SNE does not per se assign single cells to defined clusters. </a:t>
            </a:r>
          </a:p>
          <a:p>
            <a:pPr marL="285750" indent="-285750" eaLnBrk="1" hangingPunct="1">
              <a:lnSpc>
                <a:spcPct val="150000"/>
              </a:lnSpc>
              <a:buFont typeface="Wingdings" charset="2"/>
              <a:buChar char="Ø"/>
            </a:pPr>
            <a:endParaRPr lang="en-US" sz="1600" dirty="0" smtClean="0">
              <a:latin typeface="Helvetica"/>
              <a:cs typeface="Helvetica"/>
            </a:endParaRPr>
          </a:p>
          <a:p>
            <a:pPr marL="285750" indent="-285750" eaLnBrk="1" hangingPunct="1">
              <a:lnSpc>
                <a:spcPct val="150000"/>
              </a:lnSpc>
              <a:buFont typeface="Wingdings" charset="2"/>
              <a:buChar char="Ø"/>
            </a:pPr>
            <a:r>
              <a:rPr lang="en-US" sz="1600" dirty="0">
                <a:latin typeface="Helvetica"/>
                <a:cs typeface="Helvetica"/>
              </a:rPr>
              <a:t>t-SNE incorporates random seeds and thus results from multiple runs visualize the data differently. </a:t>
            </a:r>
            <a:endParaRPr lang="en-US" sz="1600" dirty="0" smtClean="0">
              <a:latin typeface="Helvetica"/>
              <a:cs typeface="Helvetica"/>
            </a:endParaRPr>
          </a:p>
          <a:p>
            <a:pPr marL="285750" indent="-285750" eaLnBrk="1" hangingPunct="1">
              <a:lnSpc>
                <a:spcPct val="150000"/>
              </a:lnSpc>
              <a:buFont typeface="Wingdings" charset="2"/>
              <a:buChar char="Ø"/>
            </a:pPr>
            <a:endParaRPr lang="en-US" sz="1600" dirty="0">
              <a:latin typeface="Helvetica"/>
              <a:cs typeface="Helvetica"/>
            </a:endParaRPr>
          </a:p>
          <a:p>
            <a:pPr marL="285750" indent="-285750" eaLnBrk="1" hangingPunct="1">
              <a:lnSpc>
                <a:spcPct val="150000"/>
              </a:lnSpc>
              <a:buFont typeface="Wingdings" charset="2"/>
              <a:buChar char="Ø"/>
            </a:pPr>
            <a:r>
              <a:rPr lang="en-US" sz="1600" dirty="0" smtClean="0">
                <a:latin typeface="Helvetica"/>
                <a:cs typeface="Helvetica"/>
              </a:rPr>
              <a:t>There are plenty of t-SNE implementations (R, </a:t>
            </a:r>
            <a:r>
              <a:rPr lang="en-US" sz="1600" dirty="0" err="1" smtClean="0">
                <a:latin typeface="Helvetica"/>
                <a:cs typeface="Helvetica"/>
              </a:rPr>
              <a:t>cytobank</a:t>
            </a:r>
            <a:r>
              <a:rPr lang="en-US" sz="1600" dirty="0" smtClean="0">
                <a:latin typeface="Helvetica"/>
                <a:cs typeface="Helvetica"/>
              </a:rPr>
              <a:t>, </a:t>
            </a:r>
            <a:r>
              <a:rPr lang="en-US" sz="1600" dirty="0" err="1" smtClean="0">
                <a:latin typeface="Helvetica"/>
                <a:cs typeface="Helvetica"/>
              </a:rPr>
              <a:t>matlab</a:t>
            </a:r>
            <a:r>
              <a:rPr lang="en-US" sz="1600" dirty="0" smtClean="0">
                <a:latin typeface="Helvetica"/>
                <a:cs typeface="Helvetica"/>
              </a:rPr>
              <a:t>/</a:t>
            </a:r>
            <a:r>
              <a:rPr lang="en-US" sz="1600" dirty="0" err="1" smtClean="0">
                <a:latin typeface="Helvetica"/>
                <a:cs typeface="Helvetica"/>
              </a:rPr>
              <a:t>cyt</a:t>
            </a:r>
            <a:r>
              <a:rPr lang="en-US" sz="1600" dirty="0" smtClean="0">
                <a:latin typeface="Helvetica"/>
                <a:cs typeface="Helvetica"/>
              </a:rPr>
              <a:t>, ACCENSE, …)</a:t>
            </a:r>
            <a:endParaRPr lang="en-US" sz="1600" dirty="0">
              <a:latin typeface="Helvetica"/>
              <a:cs typeface="Helvetica"/>
            </a:endParaRPr>
          </a:p>
          <a:p>
            <a:pPr marL="285750" indent="-285750" eaLnBrk="1" hangingPunct="1">
              <a:lnSpc>
                <a:spcPct val="150000"/>
              </a:lnSpc>
              <a:buFont typeface="Wingdings" charset="2"/>
              <a:buChar char="Ø"/>
            </a:pPr>
            <a:endParaRPr lang="en-US" sz="1600" dirty="0">
              <a:latin typeface="Helvetica"/>
              <a:cs typeface="Helvetica"/>
            </a:endParaRPr>
          </a:p>
          <a:p>
            <a:pPr eaLnBrk="1" hangingPunct="1">
              <a:lnSpc>
                <a:spcPct val="150000"/>
              </a:lnSpc>
            </a:pPr>
            <a:endParaRPr lang="en-US" sz="1600" dirty="0">
              <a:latin typeface="Helvetica"/>
              <a:cs typeface="Helvetica"/>
            </a:endParaRPr>
          </a:p>
        </p:txBody>
      </p:sp>
    </p:spTree>
    <p:extLst>
      <p:ext uri="{BB962C8B-B14F-4D97-AF65-F5344CB8AC3E}">
        <p14:creationId xmlns:p14="http://schemas.microsoft.com/office/powerpoint/2010/main" val="14105248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FlowSOM clustering</a:t>
            </a:r>
          </a:p>
        </p:txBody>
      </p:sp>
      <p:pic>
        <p:nvPicPr>
          <p:cNvPr id="4" name="Picture 3"/>
          <p:cNvPicPr>
            <a:picLocks noChangeAspect="1"/>
          </p:cNvPicPr>
          <p:nvPr/>
        </p:nvPicPr>
        <p:blipFill>
          <a:blip r:embed="rId2"/>
          <a:stretch>
            <a:fillRect/>
          </a:stretch>
        </p:blipFill>
        <p:spPr>
          <a:xfrm>
            <a:off x="494907" y="1843493"/>
            <a:ext cx="8191893" cy="3652035"/>
          </a:xfrm>
          <a:prstGeom prst="rect">
            <a:avLst/>
          </a:prstGeom>
        </p:spPr>
      </p:pic>
    </p:spTree>
    <p:extLst>
      <p:ext uri="{BB962C8B-B14F-4D97-AF65-F5344CB8AC3E}">
        <p14:creationId xmlns:p14="http://schemas.microsoft.com/office/powerpoint/2010/main" val="2135835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FlowSOM</a:t>
            </a:r>
          </a:p>
        </p:txBody>
      </p:sp>
      <p:sp>
        <p:nvSpPr>
          <p:cNvPr id="4" name="TextBox 34"/>
          <p:cNvSpPr txBox="1">
            <a:spLocks noChangeArrowheads="1"/>
          </p:cNvSpPr>
          <p:nvPr/>
        </p:nvSpPr>
        <p:spPr bwMode="auto">
          <a:xfrm>
            <a:off x="457200" y="1568608"/>
            <a:ext cx="8229600"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r>
              <a:rPr lang="en-US" sz="1600" dirty="0" smtClean="0">
                <a:solidFill>
                  <a:srgbClr val="C0504D"/>
                </a:solidFill>
                <a:latin typeface="Helvetica"/>
                <a:cs typeface="Helvetica"/>
              </a:rPr>
              <a:t>Why FlowSOM?</a:t>
            </a:r>
          </a:p>
          <a:p>
            <a:pPr eaLnBrk="1" hangingPunct="1">
              <a:lnSpc>
                <a:spcPct val="150000"/>
              </a:lnSpc>
            </a:pPr>
            <a:endParaRPr lang="en-US" sz="1600" dirty="0">
              <a:latin typeface="Helvetica"/>
              <a:cs typeface="Helvetica"/>
            </a:endParaRPr>
          </a:p>
          <a:p>
            <a:pPr marL="285750" indent="-285750" eaLnBrk="1" hangingPunct="1">
              <a:lnSpc>
                <a:spcPct val="150000"/>
              </a:lnSpc>
              <a:buFont typeface="Wingdings" charset="2"/>
              <a:buChar char="Ø"/>
            </a:pPr>
            <a:r>
              <a:rPr lang="en-US" sz="1600" dirty="0" smtClean="0">
                <a:latin typeface="Helvetica"/>
                <a:cs typeface="Helvetica"/>
              </a:rPr>
              <a:t>While t</a:t>
            </a:r>
            <a:r>
              <a:rPr lang="en-US" sz="1600" dirty="0">
                <a:latin typeface="Helvetica"/>
                <a:cs typeface="Helvetica"/>
              </a:rPr>
              <a:t>-SNE </a:t>
            </a:r>
            <a:r>
              <a:rPr lang="en-US" sz="1600" dirty="0" smtClean="0">
                <a:latin typeface="Helvetica"/>
                <a:cs typeface="Helvetica"/>
              </a:rPr>
              <a:t>visualizes </a:t>
            </a:r>
            <a:r>
              <a:rPr lang="en-US" sz="1600" dirty="0">
                <a:latin typeface="Helvetica"/>
                <a:cs typeface="Helvetica"/>
              </a:rPr>
              <a:t>phenotypically similar cell subsets in high-dimensional datasets, </a:t>
            </a:r>
            <a:r>
              <a:rPr lang="en-US" sz="1600" dirty="0" smtClean="0">
                <a:latin typeface="Helvetica"/>
                <a:cs typeface="Helvetica"/>
              </a:rPr>
              <a:t>it does </a:t>
            </a:r>
            <a:r>
              <a:rPr lang="en-US" sz="1600" dirty="0">
                <a:latin typeface="Helvetica"/>
                <a:cs typeface="Helvetica"/>
              </a:rPr>
              <a:t>not directly assign cells to distinct </a:t>
            </a:r>
            <a:r>
              <a:rPr lang="en-US" sz="1600" dirty="0" smtClean="0">
                <a:latin typeface="Helvetica"/>
                <a:cs typeface="Helvetica"/>
              </a:rPr>
              <a:t>clusters</a:t>
            </a:r>
            <a:endParaRPr lang="en-US" sz="1600" dirty="0">
              <a:latin typeface="Helvetica"/>
              <a:cs typeface="Helvetica"/>
            </a:endParaRPr>
          </a:p>
          <a:p>
            <a:pPr marL="285750" indent="-285750" eaLnBrk="1" hangingPunct="1">
              <a:lnSpc>
                <a:spcPct val="150000"/>
              </a:lnSpc>
              <a:buFont typeface="Wingdings" charset="2"/>
              <a:buChar char="Ø"/>
            </a:pPr>
            <a:endParaRPr lang="en-US" sz="1600" dirty="0" smtClean="0">
              <a:latin typeface="Helvetica"/>
              <a:cs typeface="Helvetica"/>
            </a:endParaRPr>
          </a:p>
          <a:p>
            <a:pPr marL="285750" indent="-285750" eaLnBrk="1" hangingPunct="1">
              <a:lnSpc>
                <a:spcPct val="150000"/>
              </a:lnSpc>
              <a:buFont typeface="Wingdings" charset="2"/>
              <a:buChar char="Ø"/>
            </a:pPr>
            <a:r>
              <a:rPr lang="en-US" sz="1600" dirty="0" smtClean="0">
                <a:latin typeface="Helvetica"/>
                <a:cs typeface="Helvetica"/>
              </a:rPr>
              <a:t>FlowSOM is very fast, convenient to use (in R) and produces results which fit nicely with expected populations</a:t>
            </a:r>
          </a:p>
          <a:p>
            <a:pPr marL="285750" indent="-285750" eaLnBrk="1" hangingPunct="1">
              <a:lnSpc>
                <a:spcPct val="150000"/>
              </a:lnSpc>
              <a:buFont typeface="Wingdings" charset="2"/>
              <a:buChar char="Ø"/>
            </a:pPr>
            <a:endParaRPr lang="en-US" sz="1600" dirty="0">
              <a:latin typeface="Helvetica"/>
              <a:cs typeface="Helvetica"/>
            </a:endParaRPr>
          </a:p>
        </p:txBody>
      </p:sp>
    </p:spTree>
    <p:extLst>
      <p:ext uri="{BB962C8B-B14F-4D97-AF65-F5344CB8AC3E}">
        <p14:creationId xmlns:p14="http://schemas.microsoft.com/office/powerpoint/2010/main" val="1873047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FlowSOM</a:t>
            </a:r>
          </a:p>
        </p:txBody>
      </p:sp>
      <p:pic>
        <p:nvPicPr>
          <p:cNvPr id="4" name="Picture 3"/>
          <p:cNvPicPr>
            <a:picLocks noChangeAspect="1"/>
          </p:cNvPicPr>
          <p:nvPr/>
        </p:nvPicPr>
        <p:blipFill>
          <a:blip r:embed="rId2"/>
          <a:stretch>
            <a:fillRect/>
          </a:stretch>
        </p:blipFill>
        <p:spPr>
          <a:xfrm>
            <a:off x="1513874" y="1340768"/>
            <a:ext cx="6263239" cy="4598188"/>
          </a:xfrm>
          <a:prstGeom prst="rect">
            <a:avLst/>
          </a:prstGeom>
        </p:spPr>
      </p:pic>
    </p:spTree>
    <p:extLst>
      <p:ext uri="{BB962C8B-B14F-4D97-AF65-F5344CB8AC3E}">
        <p14:creationId xmlns:p14="http://schemas.microsoft.com/office/powerpoint/2010/main" val="2050629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Self-organizing maps</a:t>
            </a:r>
          </a:p>
        </p:txBody>
      </p:sp>
      <p:pic>
        <p:nvPicPr>
          <p:cNvPr id="5" name="Picture 4"/>
          <p:cNvPicPr>
            <a:picLocks noChangeAspect="1"/>
          </p:cNvPicPr>
          <p:nvPr/>
        </p:nvPicPr>
        <p:blipFill>
          <a:blip r:embed="rId2"/>
          <a:stretch>
            <a:fillRect/>
          </a:stretch>
        </p:blipFill>
        <p:spPr>
          <a:xfrm>
            <a:off x="1257391" y="1628800"/>
            <a:ext cx="6667409" cy="1800200"/>
          </a:xfrm>
          <a:prstGeom prst="rect">
            <a:avLst/>
          </a:prstGeom>
        </p:spPr>
      </p:pic>
      <p:sp>
        <p:nvSpPr>
          <p:cNvPr id="6" name="Rectangle 5"/>
          <p:cNvSpPr/>
          <p:nvPr/>
        </p:nvSpPr>
        <p:spPr>
          <a:xfrm>
            <a:off x="748214" y="3717032"/>
            <a:ext cx="7685761" cy="2062103"/>
          </a:xfrm>
          <a:prstGeom prst="rect">
            <a:avLst/>
          </a:prstGeom>
        </p:spPr>
        <p:txBody>
          <a:bodyPr wrap="square">
            <a:spAutoFit/>
          </a:bodyPr>
          <a:lstStyle/>
          <a:p>
            <a:r>
              <a:rPr lang="en-US" sz="1600" b="0" i="0">
                <a:solidFill>
                  <a:srgbClr val="333333"/>
                </a:solidFill>
                <a:effectLst/>
                <a:latin typeface="Arial" charset="0"/>
              </a:rPr>
              <a:t>The blue blob is the distribution of the training data, and the small white disc is the current training datum drawn from that distribution. </a:t>
            </a:r>
          </a:p>
          <a:p>
            <a:endParaRPr lang="en-US" sz="1600" b="0" i="0">
              <a:solidFill>
                <a:srgbClr val="333333"/>
              </a:solidFill>
              <a:effectLst/>
              <a:latin typeface="Arial" charset="0"/>
            </a:endParaRPr>
          </a:p>
          <a:p>
            <a:r>
              <a:rPr lang="en-US" sz="1600" b="0" i="0">
                <a:solidFill>
                  <a:srgbClr val="333333"/>
                </a:solidFill>
                <a:effectLst/>
                <a:latin typeface="Arial" charset="0"/>
              </a:rPr>
              <a:t>At first (left) the SOM nodes are arbitrarily positioned in the data space. The node (highlighted in yellow) which is nearest to the training datum is selected. It is moved towards the training datum, as (to a lesser extent) are its neighbors on the grid. </a:t>
            </a:r>
          </a:p>
          <a:p>
            <a:endParaRPr lang="en-US" sz="1600" b="0" i="0">
              <a:solidFill>
                <a:srgbClr val="333333"/>
              </a:solidFill>
              <a:effectLst/>
              <a:latin typeface="Arial" charset="0"/>
            </a:endParaRPr>
          </a:p>
          <a:p>
            <a:r>
              <a:rPr lang="en-US" sz="1600" b="0" i="0">
                <a:solidFill>
                  <a:srgbClr val="333333"/>
                </a:solidFill>
                <a:effectLst/>
                <a:latin typeface="Arial" charset="0"/>
              </a:rPr>
              <a:t>After many iterations the grid tends to approximate the data distribution (right).</a:t>
            </a:r>
            <a:endParaRPr lang="en-US" sz="1600"/>
          </a:p>
        </p:txBody>
      </p:sp>
      <p:sp>
        <p:nvSpPr>
          <p:cNvPr id="7" name="TextBox 6"/>
          <p:cNvSpPr txBox="1"/>
          <p:nvPr/>
        </p:nvSpPr>
        <p:spPr>
          <a:xfrm>
            <a:off x="7180750" y="1444134"/>
            <a:ext cx="1488100" cy="369332"/>
          </a:xfrm>
          <a:prstGeom prst="rect">
            <a:avLst/>
          </a:prstGeom>
          <a:noFill/>
        </p:spPr>
        <p:txBody>
          <a:bodyPr wrap="none" rtlCol="0">
            <a:spAutoFit/>
          </a:bodyPr>
          <a:lstStyle/>
          <a:p>
            <a:r>
              <a:rPr lang="en-US"/>
              <a:t>Wikipedia.org</a:t>
            </a:r>
          </a:p>
        </p:txBody>
      </p:sp>
    </p:spTree>
    <p:extLst>
      <p:ext uri="{BB962C8B-B14F-4D97-AF65-F5344CB8AC3E}">
        <p14:creationId xmlns:p14="http://schemas.microsoft.com/office/powerpoint/2010/main" val="5699942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Metaclustering of nodes</a:t>
            </a:r>
          </a:p>
        </p:txBody>
      </p:sp>
      <p:pic>
        <p:nvPicPr>
          <p:cNvPr id="23" name="Picture 22"/>
          <p:cNvPicPr>
            <a:picLocks noChangeAspect="1"/>
          </p:cNvPicPr>
          <p:nvPr/>
        </p:nvPicPr>
        <p:blipFill>
          <a:blip r:embed="rId2"/>
          <a:stretch>
            <a:fillRect/>
          </a:stretch>
        </p:blipFill>
        <p:spPr>
          <a:xfrm>
            <a:off x="683568" y="1628800"/>
            <a:ext cx="7714952" cy="4191503"/>
          </a:xfrm>
          <a:prstGeom prst="rect">
            <a:avLst/>
          </a:prstGeom>
        </p:spPr>
      </p:pic>
    </p:spTree>
    <p:extLst>
      <p:ext uri="{BB962C8B-B14F-4D97-AF65-F5344CB8AC3E}">
        <p14:creationId xmlns:p14="http://schemas.microsoft.com/office/powerpoint/2010/main" val="904754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Program outline</a:t>
            </a:r>
          </a:p>
        </p:txBody>
      </p:sp>
      <p:sp>
        <p:nvSpPr>
          <p:cNvPr id="3" name="Content Placeholder 2"/>
          <p:cNvSpPr>
            <a:spLocks noGrp="1"/>
          </p:cNvSpPr>
          <p:nvPr>
            <p:ph idx="1"/>
          </p:nvPr>
        </p:nvSpPr>
        <p:spPr/>
        <p:txBody>
          <a:bodyPr>
            <a:normAutofit/>
          </a:bodyPr>
          <a:lstStyle/>
          <a:p>
            <a:pPr marL="171450" indent="-171450">
              <a:lnSpc>
                <a:spcPct val="130000"/>
              </a:lnSpc>
              <a:buFont typeface="Wingdings" charset="0"/>
              <a:buChar char="Ø"/>
              <a:defRPr/>
            </a:pPr>
            <a:endParaRPr lang="en-US" sz="1400" dirty="0">
              <a:solidFill>
                <a:srgbClr val="000000"/>
              </a:solidFill>
              <a:latin typeface="Helvetica"/>
              <a:cs typeface="Helvetica"/>
            </a:endParaRPr>
          </a:p>
          <a:p>
            <a:pPr marL="171450" indent="-171450">
              <a:lnSpc>
                <a:spcPct val="130000"/>
              </a:lnSpc>
              <a:buFont typeface="Wingdings" charset="0"/>
              <a:buChar char="Ø"/>
              <a:defRPr/>
            </a:pPr>
            <a:r>
              <a:rPr lang="en-US" sz="1400" dirty="0">
                <a:solidFill>
                  <a:srgbClr val="000000"/>
                </a:solidFill>
                <a:latin typeface="Helvetica"/>
                <a:cs typeface="Helvetica"/>
              </a:rPr>
              <a:t>Data pre-processing for automated data analysis</a:t>
            </a:r>
          </a:p>
          <a:p>
            <a:pPr marL="914400" lvl="1" indent="-171450">
              <a:lnSpc>
                <a:spcPct val="130000"/>
              </a:lnSpc>
              <a:buFont typeface="Wingdings" charset="0"/>
              <a:buChar char="Ø"/>
              <a:defRPr/>
            </a:pPr>
            <a:r>
              <a:rPr lang="en-US" sz="1400" dirty="0">
                <a:solidFill>
                  <a:srgbClr val="000000"/>
                </a:solidFill>
                <a:latin typeface="Helvetica"/>
                <a:cs typeface="Helvetica"/>
              </a:rPr>
              <a:t>Data transformation</a:t>
            </a:r>
          </a:p>
          <a:p>
            <a:pPr marL="914400" lvl="1" indent="-171450">
              <a:lnSpc>
                <a:spcPct val="130000"/>
              </a:lnSpc>
              <a:buFont typeface="Wingdings" charset="0"/>
              <a:buChar char="Ø"/>
              <a:defRPr/>
            </a:pPr>
            <a:r>
              <a:rPr lang="en-US" sz="1400" dirty="0">
                <a:solidFill>
                  <a:srgbClr val="000000"/>
                </a:solidFill>
                <a:latin typeface="Helvetica"/>
                <a:cs typeface="Helvetica"/>
              </a:rPr>
              <a:t>Data normalization</a:t>
            </a:r>
            <a:endParaRPr lang="en-US" sz="1400" dirty="0">
              <a:latin typeface="Helvetica"/>
              <a:cs typeface="Helvetica"/>
            </a:endParaRPr>
          </a:p>
          <a:p>
            <a:pPr marL="171450" indent="-171450">
              <a:lnSpc>
                <a:spcPct val="130000"/>
              </a:lnSpc>
              <a:buFont typeface="Wingdings" charset="0"/>
              <a:buChar char="Ø"/>
              <a:defRPr/>
            </a:pPr>
            <a:endParaRPr lang="en-US" sz="1400" dirty="0">
              <a:solidFill>
                <a:srgbClr val="000000"/>
              </a:solidFill>
              <a:latin typeface="Helvetica"/>
              <a:cs typeface="Helvetica"/>
            </a:endParaRPr>
          </a:p>
          <a:p>
            <a:pPr marL="171450" indent="-171450">
              <a:lnSpc>
                <a:spcPct val="130000"/>
              </a:lnSpc>
              <a:buFont typeface="Wingdings" charset="0"/>
              <a:buChar char="Ø"/>
              <a:defRPr/>
            </a:pPr>
            <a:r>
              <a:rPr lang="en-US" sz="1400" dirty="0">
                <a:solidFill>
                  <a:srgbClr val="000000"/>
                </a:solidFill>
                <a:latin typeface="Helvetica"/>
                <a:cs typeface="Helvetica"/>
              </a:rPr>
              <a:t>Short introduction to advanced data analysis algorithms</a:t>
            </a:r>
          </a:p>
          <a:p>
            <a:pPr marL="914400" lvl="1" indent="-171450">
              <a:lnSpc>
                <a:spcPct val="130000"/>
              </a:lnSpc>
              <a:buFont typeface="Wingdings" charset="0"/>
              <a:buChar char="Ø"/>
              <a:defRPr/>
            </a:pPr>
            <a:r>
              <a:rPr lang="en-US" sz="1400" dirty="0">
                <a:solidFill>
                  <a:srgbClr val="000000"/>
                </a:solidFill>
                <a:latin typeface="Helvetica"/>
                <a:cs typeface="Helvetica"/>
              </a:rPr>
              <a:t>t-stochastic neighbor embedding (t-SNE, </a:t>
            </a:r>
            <a:r>
              <a:rPr lang="en-US" sz="1400" dirty="0" err="1">
                <a:solidFill>
                  <a:srgbClr val="000000"/>
                </a:solidFill>
                <a:latin typeface="Helvetica"/>
                <a:cs typeface="Helvetica"/>
              </a:rPr>
              <a:t>viSNE</a:t>
            </a:r>
            <a:r>
              <a:rPr lang="en-US" sz="1400" dirty="0">
                <a:solidFill>
                  <a:srgbClr val="000000"/>
                </a:solidFill>
                <a:latin typeface="Helvetica"/>
                <a:cs typeface="Helvetica"/>
              </a:rPr>
              <a:t>, </a:t>
            </a:r>
            <a:r>
              <a:rPr lang="en-US" sz="1400" dirty="0" err="1">
                <a:solidFill>
                  <a:srgbClr val="000000"/>
                </a:solidFill>
                <a:latin typeface="Helvetica"/>
                <a:cs typeface="Helvetica"/>
              </a:rPr>
              <a:t>bhSNE</a:t>
            </a:r>
            <a:r>
              <a:rPr lang="en-US" sz="1400" dirty="0">
                <a:solidFill>
                  <a:srgbClr val="000000"/>
                </a:solidFill>
                <a:latin typeface="Helvetica"/>
                <a:cs typeface="Helvetica"/>
              </a:rPr>
              <a:t>, …)</a:t>
            </a:r>
          </a:p>
          <a:p>
            <a:pPr marL="914400" lvl="1" indent="-171450">
              <a:lnSpc>
                <a:spcPct val="130000"/>
              </a:lnSpc>
              <a:buFont typeface="Wingdings" charset="0"/>
              <a:buChar char="Ø"/>
              <a:defRPr/>
            </a:pPr>
            <a:r>
              <a:rPr lang="en-US" sz="1400" dirty="0" err="1">
                <a:solidFill>
                  <a:srgbClr val="000000"/>
                </a:solidFill>
                <a:latin typeface="Helvetica"/>
                <a:cs typeface="Helvetica"/>
              </a:rPr>
              <a:t>FlowSOM clustering for </a:t>
            </a:r>
            <a:r>
              <a:rPr lang="en-US" sz="1400" dirty="0">
                <a:solidFill>
                  <a:srgbClr val="000000"/>
                </a:solidFill>
                <a:latin typeface="Helvetica"/>
                <a:cs typeface="Helvetica"/>
              </a:rPr>
              <a:t>population identification</a:t>
            </a:r>
          </a:p>
          <a:p>
            <a:pPr marL="914400" lvl="1" indent="-171450">
              <a:lnSpc>
                <a:spcPct val="130000"/>
              </a:lnSpc>
              <a:buFont typeface="Wingdings" charset="0"/>
              <a:buChar char="Ø"/>
              <a:defRPr/>
            </a:pPr>
            <a:endParaRPr lang="en-US" sz="1400" dirty="0">
              <a:solidFill>
                <a:srgbClr val="000000"/>
              </a:solidFill>
              <a:latin typeface="Helvetica"/>
              <a:cs typeface="Helvetica"/>
            </a:endParaRPr>
          </a:p>
          <a:p>
            <a:pPr marL="171450" indent="-171450">
              <a:lnSpc>
                <a:spcPct val="130000"/>
              </a:lnSpc>
              <a:buFont typeface="Wingdings" charset="0"/>
              <a:buChar char="Ø"/>
              <a:defRPr/>
            </a:pPr>
            <a:r>
              <a:rPr lang="en-US" sz="1400" dirty="0">
                <a:solidFill>
                  <a:srgbClr val="000000"/>
                </a:solidFill>
                <a:latin typeface="Helvetica"/>
                <a:cs typeface="Helvetica"/>
              </a:rPr>
              <a:t>Address remaining questions in handling cytobank</a:t>
            </a:r>
          </a:p>
          <a:p>
            <a:pPr marL="171450" indent="-171450">
              <a:lnSpc>
                <a:spcPct val="130000"/>
              </a:lnSpc>
              <a:buFont typeface="Wingdings" charset="0"/>
              <a:buChar char="Ø"/>
              <a:defRPr/>
            </a:pPr>
            <a:r>
              <a:rPr lang="en-US" sz="1400" dirty="0">
                <a:solidFill>
                  <a:srgbClr val="000000"/>
                </a:solidFill>
                <a:latin typeface="Helvetica"/>
                <a:cs typeface="Helvetica"/>
              </a:rPr>
              <a:t>Data analysis using the R software package</a:t>
            </a:r>
          </a:p>
        </p:txBody>
      </p:sp>
    </p:spTree>
    <p:extLst>
      <p:ext uri="{BB962C8B-B14F-4D97-AF65-F5344CB8AC3E}">
        <p14:creationId xmlns:p14="http://schemas.microsoft.com/office/powerpoint/2010/main" val="2906745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FlowSOM output</a:t>
            </a:r>
          </a:p>
        </p:txBody>
      </p:sp>
      <p:sp>
        <p:nvSpPr>
          <p:cNvPr id="6" name="Rectangle 5"/>
          <p:cNvSpPr/>
          <p:nvPr/>
        </p:nvSpPr>
        <p:spPr>
          <a:xfrm>
            <a:off x="827584" y="1844824"/>
            <a:ext cx="7685761" cy="584775"/>
          </a:xfrm>
          <a:prstGeom prst="rect">
            <a:avLst/>
          </a:prstGeom>
        </p:spPr>
        <p:txBody>
          <a:bodyPr wrap="square">
            <a:spAutoFit/>
          </a:bodyPr>
          <a:lstStyle/>
          <a:p>
            <a:r>
              <a:rPr lang="en-US" sz="1600" b="0" i="0">
                <a:solidFill>
                  <a:srgbClr val="333333"/>
                </a:solidFill>
                <a:effectLst/>
                <a:latin typeface="Arial" charset="0"/>
              </a:rPr>
              <a:t>FlowSOM assignes every cell to a node which is eventually merged into a metacluster</a:t>
            </a:r>
            <a:endParaRPr lang="en-US" sz="1600"/>
          </a:p>
        </p:txBody>
      </p:sp>
      <p:graphicFrame>
        <p:nvGraphicFramePr>
          <p:cNvPr id="8" name="Table 7"/>
          <p:cNvGraphicFramePr>
            <a:graphicFrameLocks noGrp="1"/>
          </p:cNvGraphicFramePr>
          <p:nvPr>
            <p:extLst>
              <p:ext uri="{D42A27DB-BD31-4B8C-83A1-F6EECF244321}">
                <p14:modId xmlns:p14="http://schemas.microsoft.com/office/powerpoint/2010/main" val="789749979"/>
              </p:ext>
            </p:extLst>
          </p:nvPr>
        </p:nvGraphicFramePr>
        <p:xfrm>
          <a:off x="2051720" y="2924944"/>
          <a:ext cx="4608512" cy="1920240"/>
        </p:xfrm>
        <a:graphic>
          <a:graphicData uri="http://schemas.openxmlformats.org/drawingml/2006/table">
            <a:tbl>
              <a:tblPr firstRow="1" firstCol="1" bandRow="1">
                <a:tableStyleId>{72833802-FEF1-4C79-8D5D-14CF1EAF98D9}</a:tableStyleId>
              </a:tblPr>
              <a:tblGrid>
                <a:gridCol w="1124027"/>
                <a:gridCol w="478933"/>
                <a:gridCol w="467531"/>
                <a:gridCol w="534320"/>
                <a:gridCol w="2003701"/>
              </a:tblGrid>
              <a:tr h="257171">
                <a:tc>
                  <a:txBody>
                    <a:bodyPr/>
                    <a:lstStyle/>
                    <a:p>
                      <a:endParaRPr lang="en-US" sz="1200">
                        <a:latin typeface="Consolas" charset="0"/>
                        <a:ea typeface="Consolas" charset="0"/>
                        <a:cs typeface="Consolas" charset="0"/>
                      </a:endParaRPr>
                    </a:p>
                  </a:txBody>
                  <a:tcPr/>
                </a:tc>
                <a:tc>
                  <a:txBody>
                    <a:bodyPr/>
                    <a:lstStyle/>
                    <a:p>
                      <a:r>
                        <a:rPr lang="en-US" sz="1200">
                          <a:latin typeface="Consolas" charset="0"/>
                          <a:ea typeface="Consolas" charset="0"/>
                          <a:cs typeface="Consolas" charset="0"/>
                        </a:rPr>
                        <a:t>CD3</a:t>
                      </a:r>
                    </a:p>
                  </a:txBody>
                  <a:tcPr/>
                </a:tc>
                <a:tc>
                  <a:txBody>
                    <a:bodyPr/>
                    <a:lstStyle/>
                    <a:p>
                      <a:r>
                        <a:rPr lang="en-US" sz="1200">
                          <a:latin typeface="Consolas" charset="0"/>
                          <a:ea typeface="Consolas" charset="0"/>
                          <a:cs typeface="Consolas" charset="0"/>
                        </a:rPr>
                        <a:t>CD4</a:t>
                      </a:r>
                    </a:p>
                  </a:txBody>
                  <a:tcPr/>
                </a:tc>
                <a:tc>
                  <a:txBody>
                    <a:bodyPr/>
                    <a:lstStyle/>
                    <a:p>
                      <a:r>
                        <a:rPr lang="en-US" sz="1200">
                          <a:latin typeface="Consolas" charset="0"/>
                          <a:ea typeface="Consolas" charset="0"/>
                          <a:cs typeface="Consolas" charset="0"/>
                        </a:rPr>
                        <a:t>CD8</a:t>
                      </a:r>
                    </a:p>
                  </a:txBody>
                  <a:tcPr/>
                </a:tc>
                <a:tc>
                  <a:txBody>
                    <a:bodyPr/>
                    <a:lstStyle/>
                    <a:p>
                      <a:r>
                        <a:rPr lang="en-US" sz="1200">
                          <a:latin typeface="Consolas" charset="0"/>
                          <a:ea typeface="Consolas" charset="0"/>
                          <a:cs typeface="Consolas" charset="0"/>
                        </a:rPr>
                        <a:t>Metacluster_identity</a:t>
                      </a:r>
                    </a:p>
                  </a:txBody>
                  <a:tcPr/>
                </a:tc>
              </a:tr>
              <a:tr h="257171">
                <a:tc>
                  <a:txBody>
                    <a:bodyPr/>
                    <a:lstStyle/>
                    <a:p>
                      <a:r>
                        <a:rPr lang="en-US" sz="1200">
                          <a:latin typeface="Consolas" charset="0"/>
                          <a:ea typeface="Consolas" charset="0"/>
                          <a:cs typeface="Consolas" charset="0"/>
                        </a:rPr>
                        <a:t>Cell_1</a:t>
                      </a:r>
                    </a:p>
                  </a:txBody>
                  <a:tcPr/>
                </a:tc>
                <a:tc>
                  <a:txBody>
                    <a:bodyPr/>
                    <a:lstStyle/>
                    <a:p>
                      <a:pPr algn="ctr"/>
                      <a:r>
                        <a:rPr lang="en-US" sz="1200">
                          <a:latin typeface="Consolas" charset="0"/>
                          <a:ea typeface="Consolas" charset="0"/>
                          <a:cs typeface="Consolas" charset="0"/>
                        </a:rPr>
                        <a:t>8</a:t>
                      </a:r>
                    </a:p>
                  </a:txBody>
                  <a:tcPr/>
                </a:tc>
                <a:tc>
                  <a:txBody>
                    <a:bodyPr/>
                    <a:lstStyle/>
                    <a:p>
                      <a:pPr algn="ctr"/>
                      <a:r>
                        <a:rPr lang="en-US" sz="1200">
                          <a:latin typeface="Consolas" charset="0"/>
                          <a:ea typeface="Consolas" charset="0"/>
                          <a:cs typeface="Consolas" charset="0"/>
                        </a:rPr>
                        <a:t>0</a:t>
                      </a:r>
                    </a:p>
                  </a:txBody>
                  <a:tcPr/>
                </a:tc>
                <a:tc>
                  <a:txBody>
                    <a:bodyPr/>
                    <a:lstStyle/>
                    <a:p>
                      <a:pPr algn="ctr"/>
                      <a:r>
                        <a:rPr lang="en-US" sz="1200">
                          <a:latin typeface="Consolas" charset="0"/>
                          <a:ea typeface="Consolas" charset="0"/>
                          <a:cs typeface="Consolas" charset="0"/>
                        </a:rPr>
                        <a:t>12</a:t>
                      </a:r>
                    </a:p>
                  </a:txBody>
                  <a:tcPr/>
                </a:tc>
                <a:tc>
                  <a:txBody>
                    <a:bodyPr/>
                    <a:lstStyle/>
                    <a:p>
                      <a:pPr algn="ctr"/>
                      <a:r>
                        <a:rPr lang="en-US" sz="1200">
                          <a:latin typeface="Consolas" charset="0"/>
                          <a:ea typeface="Consolas" charset="0"/>
                          <a:cs typeface="Consolas" charset="0"/>
                        </a:rPr>
                        <a:t>1</a:t>
                      </a:r>
                    </a:p>
                  </a:txBody>
                  <a:tcPr/>
                </a:tc>
              </a:tr>
              <a:tr h="257171">
                <a:tc>
                  <a:txBody>
                    <a:bodyPr/>
                    <a:lstStyle/>
                    <a:p>
                      <a:r>
                        <a:rPr lang="en-US" sz="1200">
                          <a:latin typeface="Consolas" charset="0"/>
                          <a:ea typeface="Consolas" charset="0"/>
                          <a:cs typeface="Consolas" charset="0"/>
                        </a:rPr>
                        <a:t>Cell_2</a:t>
                      </a:r>
                    </a:p>
                  </a:txBody>
                  <a:tcPr/>
                </a:tc>
                <a:tc>
                  <a:txBody>
                    <a:bodyPr/>
                    <a:lstStyle/>
                    <a:p>
                      <a:pPr algn="ctr"/>
                      <a:r>
                        <a:rPr lang="en-US" sz="1200">
                          <a:latin typeface="Consolas" charset="0"/>
                          <a:ea typeface="Consolas" charset="0"/>
                          <a:cs typeface="Consolas" charset="0"/>
                        </a:rPr>
                        <a:t>10</a:t>
                      </a:r>
                    </a:p>
                  </a:txBody>
                  <a:tcPr/>
                </a:tc>
                <a:tc>
                  <a:txBody>
                    <a:bodyPr/>
                    <a:lstStyle/>
                    <a:p>
                      <a:pPr algn="ctr"/>
                      <a:r>
                        <a:rPr lang="en-US" sz="1200">
                          <a:latin typeface="Consolas" charset="0"/>
                          <a:ea typeface="Consolas" charset="0"/>
                          <a:cs typeface="Consolas" charset="0"/>
                        </a:rPr>
                        <a:t>6</a:t>
                      </a:r>
                    </a:p>
                  </a:txBody>
                  <a:tcPr/>
                </a:tc>
                <a:tc>
                  <a:txBody>
                    <a:bodyPr/>
                    <a:lstStyle/>
                    <a:p>
                      <a:pPr algn="ctr"/>
                      <a:r>
                        <a:rPr lang="en-US" sz="1200">
                          <a:latin typeface="Consolas" charset="0"/>
                          <a:ea typeface="Consolas" charset="0"/>
                          <a:cs typeface="Consolas" charset="0"/>
                        </a:rPr>
                        <a:t>1</a:t>
                      </a:r>
                    </a:p>
                  </a:txBody>
                  <a:tcPr/>
                </a:tc>
                <a:tc>
                  <a:txBody>
                    <a:bodyPr/>
                    <a:lstStyle/>
                    <a:p>
                      <a:pPr algn="ctr"/>
                      <a:r>
                        <a:rPr lang="en-US" sz="1200">
                          <a:latin typeface="Consolas" charset="0"/>
                          <a:ea typeface="Consolas" charset="0"/>
                          <a:cs typeface="Consolas" charset="0"/>
                        </a:rPr>
                        <a:t>5</a:t>
                      </a:r>
                    </a:p>
                  </a:txBody>
                  <a:tcPr/>
                </a:tc>
              </a:tr>
              <a:tr h="257171">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257171">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257171">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257171">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bl>
          </a:graphicData>
        </a:graphic>
      </p:graphicFrame>
    </p:spTree>
    <p:extLst>
      <p:ext uri="{BB962C8B-B14F-4D97-AF65-F5344CB8AC3E}">
        <p14:creationId xmlns:p14="http://schemas.microsoft.com/office/powerpoint/2010/main" val="2261787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31640" y="332656"/>
            <a:ext cx="6101700" cy="2778827"/>
          </a:xfrm>
          <a:prstGeom prst="rect">
            <a:avLst/>
          </a:prstGeom>
        </p:spPr>
      </p:pic>
      <p:pic>
        <p:nvPicPr>
          <p:cNvPr id="6" name="Picture 5"/>
          <p:cNvPicPr>
            <a:picLocks noChangeAspect="1"/>
          </p:cNvPicPr>
          <p:nvPr/>
        </p:nvPicPr>
        <p:blipFill rotWithShape="1">
          <a:blip r:embed="rId4"/>
          <a:srcRect b="34726"/>
          <a:stretch/>
        </p:blipFill>
        <p:spPr>
          <a:xfrm>
            <a:off x="1403647" y="3284984"/>
            <a:ext cx="3424285" cy="2520280"/>
          </a:xfrm>
          <a:prstGeom prst="rect">
            <a:avLst/>
          </a:prstGeom>
        </p:spPr>
      </p:pic>
      <p:pic>
        <p:nvPicPr>
          <p:cNvPr id="8" name="Picture 7"/>
          <p:cNvPicPr>
            <a:picLocks noChangeAspect="1"/>
          </p:cNvPicPr>
          <p:nvPr/>
        </p:nvPicPr>
        <p:blipFill rotWithShape="1">
          <a:blip r:embed="rId4"/>
          <a:srcRect t="64808"/>
          <a:stretch/>
        </p:blipFill>
        <p:spPr>
          <a:xfrm>
            <a:off x="5004048" y="3284984"/>
            <a:ext cx="3447920" cy="1368152"/>
          </a:xfrm>
          <a:prstGeom prst="rect">
            <a:avLst/>
          </a:prstGeom>
        </p:spPr>
      </p:pic>
    </p:spTree>
    <p:extLst>
      <p:ext uri="{BB962C8B-B14F-4D97-AF65-F5344CB8AC3E}">
        <p14:creationId xmlns:p14="http://schemas.microsoft.com/office/powerpoint/2010/main" val="17025540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Practical part</a:t>
            </a:r>
          </a:p>
        </p:txBody>
      </p:sp>
    </p:spTree>
    <p:extLst>
      <p:ext uri="{BB962C8B-B14F-4D97-AF65-F5344CB8AC3E}">
        <p14:creationId xmlns:p14="http://schemas.microsoft.com/office/powerpoint/2010/main" val="13459177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 studio</a:t>
            </a:r>
          </a:p>
        </p:txBody>
      </p:sp>
      <p:pic>
        <p:nvPicPr>
          <p:cNvPr id="4" name="Picture 3"/>
          <p:cNvPicPr>
            <a:picLocks noChangeAspect="1"/>
          </p:cNvPicPr>
          <p:nvPr/>
        </p:nvPicPr>
        <p:blipFill>
          <a:blip r:embed="rId2"/>
          <a:stretch>
            <a:fillRect/>
          </a:stretch>
        </p:blipFill>
        <p:spPr>
          <a:xfrm>
            <a:off x="826089" y="1412776"/>
            <a:ext cx="7478070" cy="4320000"/>
          </a:xfrm>
          <a:prstGeom prst="rect">
            <a:avLst/>
          </a:prstGeom>
        </p:spPr>
      </p:pic>
      <p:grpSp>
        <p:nvGrpSpPr>
          <p:cNvPr id="5" name="Group 4"/>
          <p:cNvGrpSpPr/>
          <p:nvPr/>
        </p:nvGrpSpPr>
        <p:grpSpPr>
          <a:xfrm>
            <a:off x="826089" y="3867900"/>
            <a:ext cx="3735893" cy="1864876"/>
            <a:chOff x="826089" y="4191856"/>
            <a:chExt cx="3735893" cy="1864876"/>
          </a:xfrm>
        </p:grpSpPr>
        <p:sp>
          <p:nvSpPr>
            <p:cNvPr id="6" name="Rectangle 5"/>
            <p:cNvSpPr/>
            <p:nvPr/>
          </p:nvSpPr>
          <p:spPr>
            <a:xfrm>
              <a:off x="826089" y="4191856"/>
              <a:ext cx="3735893" cy="1864876"/>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655436" y="4244755"/>
              <a:ext cx="1875388" cy="369332"/>
            </a:xfrm>
            <a:prstGeom prst="rect">
              <a:avLst/>
            </a:prstGeom>
            <a:noFill/>
          </p:spPr>
          <p:txBody>
            <a:bodyPr wrap="square" rtlCol="0">
              <a:spAutoFit/>
            </a:bodyPr>
            <a:lstStyle/>
            <a:p>
              <a:pPr algn="r"/>
              <a:r>
                <a:rPr lang="en-US" dirty="0" smtClean="0">
                  <a:solidFill>
                    <a:srgbClr val="FF0000"/>
                  </a:solidFill>
                  <a:latin typeface="Helvetica"/>
                  <a:cs typeface="Helvetica"/>
                </a:rPr>
                <a:t>Console</a:t>
              </a:r>
              <a:endParaRPr lang="en-US" dirty="0">
                <a:solidFill>
                  <a:srgbClr val="FF0000"/>
                </a:solidFill>
                <a:latin typeface="Helvetica"/>
                <a:cs typeface="Helvetica"/>
              </a:endParaRPr>
            </a:p>
          </p:txBody>
        </p:sp>
      </p:grpSp>
      <p:grpSp>
        <p:nvGrpSpPr>
          <p:cNvPr id="8" name="Group 7"/>
          <p:cNvGrpSpPr/>
          <p:nvPr/>
        </p:nvGrpSpPr>
        <p:grpSpPr>
          <a:xfrm>
            <a:off x="826089" y="1665462"/>
            <a:ext cx="3735893" cy="2202437"/>
            <a:chOff x="826089" y="1989418"/>
            <a:chExt cx="3735893" cy="2202437"/>
          </a:xfrm>
        </p:grpSpPr>
        <p:sp>
          <p:nvSpPr>
            <p:cNvPr id="9" name="Rectangle 8"/>
            <p:cNvSpPr/>
            <p:nvPr/>
          </p:nvSpPr>
          <p:spPr>
            <a:xfrm>
              <a:off x="826089" y="1989418"/>
              <a:ext cx="3735893" cy="2202437"/>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655436" y="1989418"/>
              <a:ext cx="1875388" cy="369332"/>
            </a:xfrm>
            <a:prstGeom prst="rect">
              <a:avLst/>
            </a:prstGeom>
            <a:noFill/>
          </p:spPr>
          <p:txBody>
            <a:bodyPr wrap="square" rtlCol="0">
              <a:spAutoFit/>
            </a:bodyPr>
            <a:lstStyle/>
            <a:p>
              <a:pPr algn="r"/>
              <a:r>
                <a:rPr lang="en-US" dirty="0" smtClean="0">
                  <a:solidFill>
                    <a:srgbClr val="FF0000"/>
                  </a:solidFill>
                  <a:latin typeface="Helvetica"/>
                  <a:cs typeface="Helvetica"/>
                </a:rPr>
                <a:t>Script</a:t>
              </a:r>
              <a:endParaRPr lang="en-US" dirty="0">
                <a:solidFill>
                  <a:srgbClr val="FF0000"/>
                </a:solidFill>
                <a:latin typeface="Helvetica"/>
                <a:cs typeface="Helvetica"/>
              </a:endParaRPr>
            </a:p>
          </p:txBody>
        </p:sp>
      </p:grpSp>
      <p:grpSp>
        <p:nvGrpSpPr>
          <p:cNvPr id="11" name="Group 10"/>
          <p:cNvGrpSpPr/>
          <p:nvPr/>
        </p:nvGrpSpPr>
        <p:grpSpPr>
          <a:xfrm>
            <a:off x="4561982" y="1665462"/>
            <a:ext cx="3735893" cy="1746266"/>
            <a:chOff x="4561982" y="1989418"/>
            <a:chExt cx="3735893" cy="1746266"/>
          </a:xfrm>
        </p:grpSpPr>
        <p:sp>
          <p:nvSpPr>
            <p:cNvPr id="12" name="Rectangle 11"/>
            <p:cNvSpPr/>
            <p:nvPr/>
          </p:nvSpPr>
          <p:spPr>
            <a:xfrm>
              <a:off x="4561982" y="1989418"/>
              <a:ext cx="3735893" cy="1746266"/>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422487" y="1989418"/>
              <a:ext cx="1875388" cy="369332"/>
            </a:xfrm>
            <a:prstGeom prst="rect">
              <a:avLst/>
            </a:prstGeom>
            <a:noFill/>
          </p:spPr>
          <p:txBody>
            <a:bodyPr wrap="square" rtlCol="0">
              <a:spAutoFit/>
            </a:bodyPr>
            <a:lstStyle/>
            <a:p>
              <a:pPr algn="r"/>
              <a:r>
                <a:rPr lang="en-US" dirty="0" smtClean="0">
                  <a:solidFill>
                    <a:srgbClr val="FF0000"/>
                  </a:solidFill>
                  <a:latin typeface="Helvetica"/>
                  <a:cs typeface="Helvetica"/>
                </a:rPr>
                <a:t>Variables</a:t>
              </a:r>
              <a:endParaRPr lang="en-US" dirty="0">
                <a:solidFill>
                  <a:srgbClr val="FF0000"/>
                </a:solidFill>
                <a:latin typeface="Helvetica"/>
                <a:cs typeface="Helvetica"/>
              </a:endParaRPr>
            </a:p>
          </p:txBody>
        </p:sp>
      </p:grpSp>
      <p:grpSp>
        <p:nvGrpSpPr>
          <p:cNvPr id="14" name="Group 13"/>
          <p:cNvGrpSpPr/>
          <p:nvPr/>
        </p:nvGrpSpPr>
        <p:grpSpPr>
          <a:xfrm>
            <a:off x="4561982" y="3411728"/>
            <a:ext cx="3735893" cy="2321048"/>
            <a:chOff x="4561982" y="3735684"/>
            <a:chExt cx="3735893" cy="2321048"/>
          </a:xfrm>
        </p:grpSpPr>
        <p:sp>
          <p:nvSpPr>
            <p:cNvPr id="15" name="Rectangle 14"/>
            <p:cNvSpPr/>
            <p:nvPr/>
          </p:nvSpPr>
          <p:spPr>
            <a:xfrm>
              <a:off x="4561982" y="3735684"/>
              <a:ext cx="3735893" cy="2321048"/>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422487" y="3793453"/>
              <a:ext cx="1875388" cy="369332"/>
            </a:xfrm>
            <a:prstGeom prst="rect">
              <a:avLst/>
            </a:prstGeom>
            <a:noFill/>
          </p:spPr>
          <p:txBody>
            <a:bodyPr wrap="square" rtlCol="0">
              <a:spAutoFit/>
            </a:bodyPr>
            <a:lstStyle/>
            <a:p>
              <a:pPr algn="r"/>
              <a:r>
                <a:rPr lang="en-US" dirty="0" smtClean="0">
                  <a:solidFill>
                    <a:srgbClr val="FF0000"/>
                  </a:solidFill>
                  <a:latin typeface="Helvetica"/>
                  <a:cs typeface="Helvetica"/>
                </a:rPr>
                <a:t>Plots, help</a:t>
              </a:r>
              <a:endParaRPr lang="en-US" dirty="0">
                <a:solidFill>
                  <a:srgbClr val="FF0000"/>
                </a:solidFill>
                <a:latin typeface="Helvetica"/>
                <a:cs typeface="Helvetica"/>
              </a:endParaRPr>
            </a:p>
          </p:txBody>
        </p:sp>
      </p:grpSp>
    </p:spTree>
    <p:extLst>
      <p:ext uri="{BB962C8B-B14F-4D97-AF65-F5344CB8AC3E}">
        <p14:creationId xmlns:p14="http://schemas.microsoft.com/office/powerpoint/2010/main" val="174741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5061042" y="2420888"/>
            <a:ext cx="2159124" cy="2924251"/>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a:t>Cytometry data in R</a:t>
            </a:r>
          </a:p>
        </p:txBody>
      </p:sp>
      <p:sp>
        <p:nvSpPr>
          <p:cNvPr id="3" name="Rectangle 2"/>
          <p:cNvSpPr/>
          <p:nvPr/>
        </p:nvSpPr>
        <p:spPr>
          <a:xfrm>
            <a:off x="1763688" y="2420888"/>
            <a:ext cx="2159124" cy="14836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@exprs</a:t>
            </a:r>
          </a:p>
        </p:txBody>
      </p:sp>
      <p:sp>
        <p:nvSpPr>
          <p:cNvPr id="18" name="Rectangle 17"/>
          <p:cNvSpPr/>
          <p:nvPr/>
        </p:nvSpPr>
        <p:spPr>
          <a:xfrm>
            <a:off x="1763688" y="4737181"/>
            <a:ext cx="2159124" cy="607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@description</a:t>
            </a:r>
          </a:p>
        </p:txBody>
      </p:sp>
      <p:sp>
        <p:nvSpPr>
          <p:cNvPr id="19" name="Rectangle 18"/>
          <p:cNvSpPr/>
          <p:nvPr/>
        </p:nvSpPr>
        <p:spPr>
          <a:xfrm>
            <a:off x="1763688" y="3967450"/>
            <a:ext cx="2159124" cy="7067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@parameters</a:t>
            </a:r>
          </a:p>
        </p:txBody>
      </p:sp>
      <p:sp>
        <p:nvSpPr>
          <p:cNvPr id="22" name="TextBox 21"/>
          <p:cNvSpPr txBox="1"/>
          <p:nvPr/>
        </p:nvSpPr>
        <p:spPr>
          <a:xfrm>
            <a:off x="1475656" y="1835423"/>
            <a:ext cx="2794226" cy="369332"/>
          </a:xfrm>
          <a:prstGeom prst="rect">
            <a:avLst/>
          </a:prstGeom>
          <a:noFill/>
        </p:spPr>
        <p:txBody>
          <a:bodyPr wrap="none" rtlCol="0">
            <a:spAutoFit/>
          </a:bodyPr>
          <a:lstStyle/>
          <a:p>
            <a:r>
              <a:rPr lang="en-US"/>
              <a:t>one flowframe = one fcs file</a:t>
            </a:r>
          </a:p>
        </p:txBody>
      </p:sp>
      <p:pic>
        <p:nvPicPr>
          <p:cNvPr id="26" name="Picture 25"/>
          <p:cNvPicPr>
            <a:picLocks noChangeAspect="1"/>
          </p:cNvPicPr>
          <p:nvPr/>
        </p:nvPicPr>
        <p:blipFill>
          <a:blip r:embed="rId2"/>
          <a:stretch>
            <a:fillRect/>
          </a:stretch>
        </p:blipFill>
        <p:spPr>
          <a:xfrm>
            <a:off x="5264858" y="2778478"/>
            <a:ext cx="864096" cy="1170548"/>
          </a:xfrm>
          <a:prstGeom prst="rect">
            <a:avLst/>
          </a:prstGeom>
        </p:spPr>
      </p:pic>
      <p:pic>
        <p:nvPicPr>
          <p:cNvPr id="27" name="Picture 26"/>
          <p:cNvPicPr>
            <a:picLocks noChangeAspect="1"/>
          </p:cNvPicPr>
          <p:nvPr/>
        </p:nvPicPr>
        <p:blipFill>
          <a:blip r:embed="rId2"/>
          <a:stretch>
            <a:fillRect/>
          </a:stretch>
        </p:blipFill>
        <p:spPr>
          <a:xfrm>
            <a:off x="5417258" y="2930878"/>
            <a:ext cx="864096" cy="1170548"/>
          </a:xfrm>
          <a:prstGeom prst="rect">
            <a:avLst/>
          </a:prstGeom>
        </p:spPr>
      </p:pic>
      <p:pic>
        <p:nvPicPr>
          <p:cNvPr id="28" name="Picture 27"/>
          <p:cNvPicPr>
            <a:picLocks noChangeAspect="1"/>
          </p:cNvPicPr>
          <p:nvPr/>
        </p:nvPicPr>
        <p:blipFill>
          <a:blip r:embed="rId2"/>
          <a:stretch>
            <a:fillRect/>
          </a:stretch>
        </p:blipFill>
        <p:spPr>
          <a:xfrm>
            <a:off x="5569658" y="3083278"/>
            <a:ext cx="864096" cy="1170548"/>
          </a:xfrm>
          <a:prstGeom prst="rect">
            <a:avLst/>
          </a:prstGeom>
        </p:spPr>
      </p:pic>
      <p:pic>
        <p:nvPicPr>
          <p:cNvPr id="29" name="Picture 28"/>
          <p:cNvPicPr>
            <a:picLocks noChangeAspect="1"/>
          </p:cNvPicPr>
          <p:nvPr/>
        </p:nvPicPr>
        <p:blipFill>
          <a:blip r:embed="rId2"/>
          <a:stretch>
            <a:fillRect/>
          </a:stretch>
        </p:blipFill>
        <p:spPr>
          <a:xfrm>
            <a:off x="5722058" y="3235678"/>
            <a:ext cx="864096" cy="1170548"/>
          </a:xfrm>
          <a:prstGeom prst="rect">
            <a:avLst/>
          </a:prstGeom>
        </p:spPr>
      </p:pic>
      <p:pic>
        <p:nvPicPr>
          <p:cNvPr id="30" name="Picture 29"/>
          <p:cNvPicPr>
            <a:picLocks noChangeAspect="1"/>
          </p:cNvPicPr>
          <p:nvPr/>
        </p:nvPicPr>
        <p:blipFill>
          <a:blip r:embed="rId2"/>
          <a:stretch>
            <a:fillRect/>
          </a:stretch>
        </p:blipFill>
        <p:spPr>
          <a:xfrm>
            <a:off x="5874458" y="3388078"/>
            <a:ext cx="864096" cy="1170548"/>
          </a:xfrm>
          <a:prstGeom prst="rect">
            <a:avLst/>
          </a:prstGeom>
        </p:spPr>
      </p:pic>
      <p:pic>
        <p:nvPicPr>
          <p:cNvPr id="31" name="Picture 30"/>
          <p:cNvPicPr>
            <a:picLocks noChangeAspect="1"/>
          </p:cNvPicPr>
          <p:nvPr/>
        </p:nvPicPr>
        <p:blipFill>
          <a:blip r:embed="rId2"/>
          <a:stretch>
            <a:fillRect/>
          </a:stretch>
        </p:blipFill>
        <p:spPr>
          <a:xfrm>
            <a:off x="6026858" y="3540478"/>
            <a:ext cx="864096" cy="1170548"/>
          </a:xfrm>
          <a:prstGeom prst="rect">
            <a:avLst/>
          </a:prstGeom>
        </p:spPr>
      </p:pic>
      <p:pic>
        <p:nvPicPr>
          <p:cNvPr id="32" name="Picture 31"/>
          <p:cNvPicPr>
            <a:picLocks noChangeAspect="1"/>
          </p:cNvPicPr>
          <p:nvPr/>
        </p:nvPicPr>
        <p:blipFill>
          <a:blip r:embed="rId2"/>
          <a:stretch>
            <a:fillRect/>
          </a:stretch>
        </p:blipFill>
        <p:spPr>
          <a:xfrm>
            <a:off x="6179258" y="3692878"/>
            <a:ext cx="864096" cy="1170548"/>
          </a:xfrm>
          <a:prstGeom prst="rect">
            <a:avLst/>
          </a:prstGeom>
        </p:spPr>
      </p:pic>
      <p:sp>
        <p:nvSpPr>
          <p:cNvPr id="34" name="TextBox 33"/>
          <p:cNvSpPr txBox="1"/>
          <p:nvPr/>
        </p:nvSpPr>
        <p:spPr>
          <a:xfrm>
            <a:off x="4629745" y="1835423"/>
            <a:ext cx="3044103" cy="369332"/>
          </a:xfrm>
          <a:prstGeom prst="rect">
            <a:avLst/>
          </a:prstGeom>
          <a:noFill/>
        </p:spPr>
        <p:txBody>
          <a:bodyPr wrap="none" rtlCol="0">
            <a:spAutoFit/>
          </a:bodyPr>
          <a:lstStyle/>
          <a:p>
            <a:r>
              <a:rPr lang="en-US"/>
              <a:t>one flowSet = multiple fcs files</a:t>
            </a:r>
          </a:p>
        </p:txBody>
      </p:sp>
    </p:spTree>
    <p:extLst>
      <p:ext uri="{BB962C8B-B14F-4D97-AF65-F5344CB8AC3E}">
        <p14:creationId xmlns:p14="http://schemas.microsoft.com/office/powerpoint/2010/main" val="20038564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Combining data into one object</a:t>
            </a:r>
          </a:p>
        </p:txBody>
      </p:sp>
      <p:sp>
        <p:nvSpPr>
          <p:cNvPr id="3" name="Rectangle 2"/>
          <p:cNvSpPr/>
          <p:nvPr/>
        </p:nvSpPr>
        <p:spPr>
          <a:xfrm>
            <a:off x="5652120" y="1781335"/>
            <a:ext cx="2159124" cy="9995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@exprs_1</a:t>
            </a:r>
          </a:p>
        </p:txBody>
      </p:sp>
      <p:sp>
        <p:nvSpPr>
          <p:cNvPr id="4" name="Rectangle 3"/>
          <p:cNvSpPr/>
          <p:nvPr/>
        </p:nvSpPr>
        <p:spPr>
          <a:xfrm>
            <a:off x="395536" y="1772816"/>
            <a:ext cx="4896544" cy="3416320"/>
          </a:xfrm>
          <a:prstGeom prst="rect">
            <a:avLst/>
          </a:prstGeom>
        </p:spPr>
        <p:txBody>
          <a:bodyPr wrap="square">
            <a:spAutoFit/>
          </a:bodyPr>
          <a:lstStyle/>
          <a:p>
            <a:r>
              <a:rPr lang="en-US" sz="1200">
                <a:solidFill>
                  <a:srgbClr val="00B050"/>
                </a:solidFill>
                <a:latin typeface="Consolas" charset="0"/>
                <a:ea typeface="Consolas" charset="0"/>
                <a:cs typeface="Consolas" charset="0"/>
              </a:rPr>
              <a:t># combine data into a matrix</a:t>
            </a:r>
          </a:p>
          <a:p>
            <a:r>
              <a:rPr lang="en-US" sz="1200">
                <a:latin typeface="Consolas" charset="0"/>
                <a:ea typeface="Consolas" charset="0"/>
                <a:cs typeface="Consolas" charset="0"/>
              </a:rPr>
              <a:t>data &lt;- fsApply(fs, exprs)</a:t>
            </a:r>
          </a:p>
          <a:p>
            <a:endParaRPr lang="en-US" sz="1200">
              <a:latin typeface="Consolas" charset="0"/>
              <a:ea typeface="Consolas" charset="0"/>
              <a:cs typeface="Consolas" charset="0"/>
            </a:endParaRPr>
          </a:p>
          <a:p>
            <a:endParaRPr lang="en-US" sz="1200">
              <a:latin typeface="Consolas" charset="0"/>
              <a:ea typeface="Consolas" charset="0"/>
              <a:cs typeface="Consolas" charset="0"/>
            </a:endParaRPr>
          </a:p>
          <a:p>
            <a:r>
              <a:rPr lang="en-US" sz="1200">
                <a:solidFill>
                  <a:srgbClr val="00B050"/>
                </a:solidFill>
                <a:latin typeface="Consolas" charset="0"/>
                <a:ea typeface="Consolas" charset="0"/>
                <a:cs typeface="Consolas" charset="0"/>
              </a:rPr>
              <a:t># make a gate.source vector</a:t>
            </a:r>
          </a:p>
          <a:p>
            <a:r>
              <a:rPr lang="en-US" sz="1200">
                <a:latin typeface="Consolas" charset="0"/>
                <a:ea typeface="Consolas" charset="0"/>
                <a:cs typeface="Consolas" charset="0"/>
              </a:rPr>
              <a:t>fs_rows &lt;- fsApply(fs, nrow)</a:t>
            </a:r>
          </a:p>
          <a:p>
            <a:endParaRPr lang="en-US" sz="1200">
              <a:latin typeface="Consolas" charset="0"/>
              <a:ea typeface="Consolas" charset="0"/>
              <a:cs typeface="Consolas" charset="0"/>
            </a:endParaRPr>
          </a:p>
          <a:p>
            <a:endParaRPr lang="en-US" sz="1200">
              <a:solidFill>
                <a:srgbClr val="00B050"/>
              </a:solidFill>
              <a:latin typeface="Consolas" charset="0"/>
              <a:ea typeface="Consolas" charset="0"/>
              <a:cs typeface="Consolas" charset="0"/>
            </a:endParaRPr>
          </a:p>
          <a:p>
            <a:r>
              <a:rPr lang="en-US" sz="1200">
                <a:solidFill>
                  <a:srgbClr val="00B050"/>
                </a:solidFill>
                <a:latin typeface="Consolas" charset="0"/>
                <a:ea typeface="Consolas" charset="0"/>
                <a:cs typeface="Consolas" charset="0"/>
              </a:rPr>
              <a:t># repeat the indices</a:t>
            </a:r>
          </a:p>
          <a:p>
            <a:r>
              <a:rPr lang="en-US" sz="1200">
                <a:latin typeface="Consolas" charset="0"/>
                <a:ea typeface="Consolas" charset="0"/>
                <a:cs typeface="Consolas" charset="0"/>
              </a:rPr>
              <a:t>gate.source &lt;- as.vector(x = NULL)</a:t>
            </a:r>
          </a:p>
          <a:p>
            <a:r>
              <a:rPr lang="en-US" sz="1200">
                <a:latin typeface="Consolas" charset="0"/>
                <a:ea typeface="Consolas" charset="0"/>
                <a:cs typeface="Consolas" charset="0"/>
              </a:rPr>
              <a:t>for(i in 1:length(dim.vec)) {</a:t>
            </a:r>
          </a:p>
          <a:p>
            <a:r>
              <a:rPr lang="en-US" sz="1200">
                <a:latin typeface="Consolas" charset="0"/>
                <a:ea typeface="Consolas" charset="0"/>
                <a:cs typeface="Consolas" charset="0"/>
              </a:rPr>
              <a:t>	temp.source &lt;- rep(i, dim.vec[i])</a:t>
            </a:r>
          </a:p>
          <a:p>
            <a:r>
              <a:rPr lang="en-US" sz="1200">
                <a:latin typeface="Consolas" charset="0"/>
                <a:ea typeface="Consolas" charset="0"/>
                <a:cs typeface="Consolas" charset="0"/>
              </a:rPr>
              <a:t>	gate.source &lt;- c(gate.source, temp.source)</a:t>
            </a:r>
          </a:p>
          <a:p>
            <a:r>
              <a:rPr lang="en-US" sz="1200">
                <a:latin typeface="Consolas" charset="0"/>
                <a:ea typeface="Consolas" charset="0"/>
                <a:cs typeface="Consolas" charset="0"/>
              </a:rPr>
              <a:t>	}</a:t>
            </a:r>
          </a:p>
          <a:p>
            <a:endParaRPr lang="en-US" sz="1200">
              <a:latin typeface="Consolas" charset="0"/>
              <a:ea typeface="Consolas" charset="0"/>
              <a:cs typeface="Consolas" charset="0"/>
            </a:endParaRPr>
          </a:p>
          <a:p>
            <a:endParaRPr lang="en-US" sz="1200">
              <a:latin typeface="Consolas" charset="0"/>
              <a:ea typeface="Consolas" charset="0"/>
              <a:cs typeface="Consolas" charset="0"/>
            </a:endParaRPr>
          </a:p>
          <a:p>
            <a:r>
              <a:rPr lang="en-US" sz="1200">
                <a:solidFill>
                  <a:srgbClr val="00B050"/>
                </a:solidFill>
                <a:latin typeface="Consolas" charset="0"/>
                <a:ea typeface="Consolas" charset="0"/>
                <a:cs typeface="Consolas" charset="0"/>
              </a:rPr>
              <a:t># bind it to the data</a:t>
            </a:r>
          </a:p>
          <a:p>
            <a:r>
              <a:rPr lang="en-US" sz="1200">
                <a:latin typeface="Consolas" charset="0"/>
                <a:ea typeface="Consolas" charset="0"/>
                <a:cs typeface="Consolas" charset="0"/>
              </a:rPr>
              <a:t>data &lt;- cbind(data, gate.source)head(data)</a:t>
            </a:r>
          </a:p>
        </p:txBody>
      </p:sp>
      <p:sp>
        <p:nvSpPr>
          <p:cNvPr id="17" name="Rectangle 16"/>
          <p:cNvSpPr/>
          <p:nvPr/>
        </p:nvSpPr>
        <p:spPr>
          <a:xfrm>
            <a:off x="5652120" y="2891779"/>
            <a:ext cx="2159124" cy="14836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@exprs_2</a:t>
            </a:r>
          </a:p>
        </p:txBody>
      </p:sp>
      <p:sp>
        <p:nvSpPr>
          <p:cNvPr id="20" name="Rectangle 19"/>
          <p:cNvSpPr/>
          <p:nvPr/>
        </p:nvSpPr>
        <p:spPr>
          <a:xfrm>
            <a:off x="5652120" y="4459889"/>
            <a:ext cx="2159124" cy="8523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@exprs_3</a:t>
            </a:r>
          </a:p>
        </p:txBody>
      </p:sp>
      <p:sp>
        <p:nvSpPr>
          <p:cNvPr id="5" name="Rectangle 4"/>
          <p:cNvSpPr/>
          <p:nvPr/>
        </p:nvSpPr>
        <p:spPr>
          <a:xfrm>
            <a:off x="7956376" y="1772816"/>
            <a:ext cx="481744" cy="3539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p>
          <a:p>
            <a:pPr algn="ctr"/>
            <a:r>
              <a:rPr lang="en-US" sz="1600"/>
              <a:t>1</a:t>
            </a:r>
          </a:p>
          <a:p>
            <a:pPr algn="ctr"/>
            <a:r>
              <a:rPr lang="en-US" sz="1600"/>
              <a:t>1</a:t>
            </a:r>
          </a:p>
          <a:p>
            <a:pPr algn="ctr"/>
            <a:r>
              <a:rPr lang="en-US" sz="1600"/>
              <a:t>1</a:t>
            </a:r>
          </a:p>
          <a:p>
            <a:pPr algn="ctr"/>
            <a:r>
              <a:rPr lang="en-US" sz="1600"/>
              <a:t>2</a:t>
            </a:r>
          </a:p>
          <a:p>
            <a:pPr algn="ctr"/>
            <a:r>
              <a:rPr lang="en-US" sz="1600"/>
              <a:t>2</a:t>
            </a:r>
          </a:p>
          <a:p>
            <a:pPr algn="ctr"/>
            <a:r>
              <a:rPr lang="en-US" sz="1600"/>
              <a:t>2</a:t>
            </a:r>
          </a:p>
          <a:p>
            <a:pPr algn="ctr"/>
            <a:r>
              <a:rPr lang="en-US" sz="1600"/>
              <a:t>2</a:t>
            </a:r>
          </a:p>
          <a:p>
            <a:pPr algn="ctr"/>
            <a:r>
              <a:rPr lang="en-US" sz="1600"/>
              <a:t>2</a:t>
            </a:r>
          </a:p>
          <a:p>
            <a:pPr algn="ctr"/>
            <a:r>
              <a:rPr lang="en-US" sz="1600"/>
              <a:t>2</a:t>
            </a:r>
          </a:p>
          <a:p>
            <a:pPr algn="ctr"/>
            <a:r>
              <a:rPr lang="en-US" sz="1600"/>
              <a:t>3</a:t>
            </a:r>
          </a:p>
          <a:p>
            <a:pPr algn="ctr"/>
            <a:r>
              <a:rPr lang="en-US" sz="1600"/>
              <a:t>3</a:t>
            </a:r>
          </a:p>
          <a:p>
            <a:pPr algn="ctr"/>
            <a:r>
              <a:rPr lang="en-US" sz="1600"/>
              <a:t>3</a:t>
            </a:r>
          </a:p>
          <a:p>
            <a:pPr algn="ctr"/>
            <a:r>
              <a:rPr lang="en-US" sz="1600"/>
              <a:t>3</a:t>
            </a:r>
          </a:p>
        </p:txBody>
      </p:sp>
      <p:sp>
        <p:nvSpPr>
          <p:cNvPr id="6" name="Rectangle 5"/>
          <p:cNvSpPr/>
          <p:nvPr/>
        </p:nvSpPr>
        <p:spPr>
          <a:xfrm>
            <a:off x="5580112" y="1700808"/>
            <a:ext cx="2304256" cy="3672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31760" y="1356578"/>
            <a:ext cx="599844" cy="369332"/>
          </a:xfrm>
          <a:prstGeom prst="rect">
            <a:avLst/>
          </a:prstGeom>
          <a:noFill/>
        </p:spPr>
        <p:txBody>
          <a:bodyPr wrap="none" rtlCol="0">
            <a:spAutoFit/>
          </a:bodyPr>
          <a:lstStyle/>
          <a:p>
            <a:r>
              <a:rPr lang="en-US"/>
              <a:t>data</a:t>
            </a:r>
          </a:p>
        </p:txBody>
      </p:sp>
    </p:spTree>
    <p:extLst>
      <p:ext uri="{BB962C8B-B14F-4D97-AF65-F5344CB8AC3E}">
        <p14:creationId xmlns:p14="http://schemas.microsoft.com/office/powerpoint/2010/main" val="197671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5" grpId="0" animBg="1"/>
      <p:bldP spid="6"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The tidy data concept in R</a:t>
            </a:r>
          </a:p>
        </p:txBody>
      </p:sp>
      <p:pic>
        <p:nvPicPr>
          <p:cNvPr id="3" name="Picture 2"/>
          <p:cNvPicPr>
            <a:picLocks noChangeAspect="1"/>
          </p:cNvPicPr>
          <p:nvPr/>
        </p:nvPicPr>
        <p:blipFill>
          <a:blip r:embed="rId2"/>
          <a:stretch>
            <a:fillRect/>
          </a:stretch>
        </p:blipFill>
        <p:spPr>
          <a:xfrm>
            <a:off x="1475656" y="1340768"/>
            <a:ext cx="6048672" cy="2169524"/>
          </a:xfrm>
          <a:prstGeom prst="rect">
            <a:avLst/>
          </a:prstGeom>
        </p:spPr>
      </p:pic>
      <p:pic>
        <p:nvPicPr>
          <p:cNvPr id="9" name="Picture 8"/>
          <p:cNvPicPr>
            <a:picLocks noChangeAspect="1"/>
          </p:cNvPicPr>
          <p:nvPr/>
        </p:nvPicPr>
        <p:blipFill>
          <a:blip r:embed="rId3"/>
          <a:stretch>
            <a:fillRect/>
          </a:stretch>
        </p:blipFill>
        <p:spPr>
          <a:xfrm>
            <a:off x="2555776" y="3534320"/>
            <a:ext cx="4375398" cy="2592828"/>
          </a:xfrm>
          <a:prstGeom prst="rect">
            <a:avLst/>
          </a:prstGeom>
        </p:spPr>
      </p:pic>
      <p:pic>
        <p:nvPicPr>
          <p:cNvPr id="10" name="Picture 9"/>
          <p:cNvPicPr>
            <a:picLocks noChangeAspect="1"/>
          </p:cNvPicPr>
          <p:nvPr/>
        </p:nvPicPr>
        <p:blipFill>
          <a:blip r:embed="rId4"/>
          <a:stretch>
            <a:fillRect/>
          </a:stretch>
        </p:blipFill>
        <p:spPr>
          <a:xfrm>
            <a:off x="6588224" y="5543669"/>
            <a:ext cx="2424956" cy="1166958"/>
          </a:xfrm>
          <a:prstGeom prst="rect">
            <a:avLst/>
          </a:prstGeom>
        </p:spPr>
      </p:pic>
    </p:spTree>
    <p:extLst>
      <p:ext uri="{BB962C8B-B14F-4D97-AF65-F5344CB8AC3E}">
        <p14:creationId xmlns:p14="http://schemas.microsoft.com/office/powerpoint/2010/main" val="11418777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Find this workshop online</a:t>
            </a:r>
          </a:p>
        </p:txBody>
      </p:sp>
      <p:sp>
        <p:nvSpPr>
          <p:cNvPr id="3" name="Content Placeholder 2"/>
          <p:cNvSpPr>
            <a:spLocks noGrp="1"/>
          </p:cNvSpPr>
          <p:nvPr>
            <p:ph idx="1"/>
          </p:nvPr>
        </p:nvSpPr>
        <p:spPr/>
        <p:txBody>
          <a:bodyPr>
            <a:normAutofit/>
          </a:bodyPr>
          <a:lstStyle/>
          <a:p>
            <a:pPr>
              <a:buFont typeface="Wingdings" charset="2"/>
              <a:buChar char="Ø"/>
            </a:pPr>
            <a:r>
              <a:rPr lang="en-US" sz="1800">
                <a:latin typeface="Arial" charset="0"/>
                <a:ea typeface="Arial" charset="0"/>
                <a:cs typeface="Arial" charset="0"/>
              </a:rPr>
              <a:t>Uploaded this presentation, the script as well as the files onto a github repository</a:t>
            </a:r>
          </a:p>
          <a:p>
            <a:pPr>
              <a:buFont typeface="Wingdings" charset="2"/>
              <a:buChar char="Ø"/>
            </a:pPr>
            <a:r>
              <a:rPr lang="en-US" sz="1800">
                <a:latin typeface="Arial" charset="0"/>
                <a:ea typeface="Arial" charset="0"/>
                <a:cs typeface="Arial" charset="0"/>
                <a:hlinkClick r:id="rId2"/>
              </a:rPr>
              <a:t>https://github.com/hartmannfj/data-analysis-workshop</a:t>
            </a:r>
            <a:endParaRPr lang="en-US" sz="1800">
              <a:latin typeface="Arial" charset="0"/>
              <a:ea typeface="Arial" charset="0"/>
              <a:cs typeface="Arial" charset="0"/>
            </a:endParaRPr>
          </a:p>
          <a:p>
            <a:pPr>
              <a:buFont typeface="Wingdings" charset="2"/>
              <a:buChar char="Ø"/>
            </a:pPr>
            <a:endParaRPr lang="en-US" sz="1800">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1187624" y="2348880"/>
            <a:ext cx="6552728" cy="3256784"/>
          </a:xfrm>
          <a:prstGeom prst="rect">
            <a:avLst/>
          </a:prstGeom>
        </p:spPr>
      </p:pic>
    </p:spTree>
    <p:extLst>
      <p:ext uri="{BB962C8B-B14F-4D97-AF65-F5344CB8AC3E}">
        <p14:creationId xmlns:p14="http://schemas.microsoft.com/office/powerpoint/2010/main" val="1308032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Data transformation</a:t>
            </a:r>
          </a:p>
        </p:txBody>
      </p:sp>
    </p:spTree>
    <p:extLst>
      <p:ext uri="{BB962C8B-B14F-4D97-AF65-F5344CB8AC3E}">
        <p14:creationId xmlns:p14="http://schemas.microsoft.com/office/powerpoint/2010/main" val="3821810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Data transformation</a:t>
            </a:r>
          </a:p>
        </p:txBody>
      </p:sp>
      <p:sp>
        <p:nvSpPr>
          <p:cNvPr id="4" name="Rectangle 3"/>
          <p:cNvSpPr/>
          <p:nvPr/>
        </p:nvSpPr>
        <p:spPr>
          <a:xfrm>
            <a:off x="605346" y="1412776"/>
            <a:ext cx="7679595" cy="1569660"/>
          </a:xfrm>
          <a:prstGeom prst="rect">
            <a:avLst/>
          </a:prstGeom>
        </p:spPr>
        <p:txBody>
          <a:bodyPr wrap="square">
            <a:spAutoFit/>
          </a:bodyPr>
          <a:lstStyle/>
          <a:p>
            <a:pPr marL="285750" indent="-285750">
              <a:buFont typeface="Wingdings" charset="2"/>
              <a:buChar char="Ø"/>
            </a:pPr>
            <a:r>
              <a:rPr lang="en-US" sz="1600" dirty="0">
                <a:latin typeface="Helvetica"/>
                <a:cs typeface="Helvetica"/>
              </a:rPr>
              <a:t>Epitope abundances measured by cytometry often follow normal distributions on a logarithmic scale (so called log-normal distribution) with the </a:t>
            </a:r>
            <a:r>
              <a:rPr lang="en-US" sz="1600" b="1" dirty="0">
                <a:latin typeface="Helvetica"/>
                <a:cs typeface="Helvetica"/>
              </a:rPr>
              <a:t>variance of different cell populations depending on their intensity</a:t>
            </a:r>
            <a:r>
              <a:rPr lang="en-US" sz="1600" dirty="0">
                <a:latin typeface="Helvetica"/>
                <a:cs typeface="Helvetica"/>
              </a:rPr>
              <a:t>. </a:t>
            </a:r>
            <a:endParaRPr lang="en-US" sz="1600" dirty="0" smtClean="0">
              <a:latin typeface="Helvetica"/>
              <a:cs typeface="Helvetica"/>
            </a:endParaRPr>
          </a:p>
          <a:p>
            <a:pPr marL="285750" indent="-285750">
              <a:buFont typeface="Wingdings" charset="2"/>
              <a:buChar char="Ø"/>
            </a:pPr>
            <a:endParaRPr lang="en-US" sz="1600" dirty="0">
              <a:latin typeface="Helvetica"/>
              <a:cs typeface="Helvetica"/>
            </a:endParaRPr>
          </a:p>
          <a:p>
            <a:pPr marL="285750" indent="-285750">
              <a:buFont typeface="Wingdings" charset="2"/>
              <a:buChar char="Ø"/>
            </a:pPr>
            <a:r>
              <a:rPr lang="en-US" sz="1600" dirty="0" smtClean="0">
                <a:latin typeface="Helvetica"/>
                <a:cs typeface="Helvetica"/>
              </a:rPr>
              <a:t>Obtaining </a:t>
            </a:r>
            <a:r>
              <a:rPr lang="en-US" sz="1600" dirty="0">
                <a:latin typeface="Helvetica"/>
                <a:cs typeface="Helvetica"/>
              </a:rPr>
              <a:t>a suitable representation of the data across its entire intensity range is crucial for visualization and particularly for automated analysis. </a:t>
            </a:r>
            <a:endParaRPr lang="en-US" sz="1600" dirty="0" smtClean="0">
              <a:latin typeface="Helvetica"/>
              <a:cs typeface="Helvetica"/>
            </a:endParaRPr>
          </a:p>
        </p:txBody>
      </p:sp>
      <p:sp>
        <p:nvSpPr>
          <p:cNvPr id="5" name="Rectangle 4"/>
          <p:cNvSpPr/>
          <p:nvPr/>
        </p:nvSpPr>
        <p:spPr>
          <a:xfrm>
            <a:off x="5732989" y="3561024"/>
            <a:ext cx="2729995" cy="1954381"/>
          </a:xfrm>
          <a:prstGeom prst="rect">
            <a:avLst/>
          </a:prstGeom>
        </p:spPr>
        <p:txBody>
          <a:bodyPr wrap="square">
            <a:spAutoFit/>
          </a:bodyPr>
          <a:lstStyle/>
          <a:p>
            <a:r>
              <a:rPr lang="en-US" sz="1100" b="1" dirty="0" smtClean="0">
                <a:latin typeface="Helvetica"/>
                <a:cs typeface="Helvetica"/>
              </a:rPr>
              <a:t>Reviewed in:</a:t>
            </a:r>
          </a:p>
          <a:p>
            <a:endParaRPr lang="en-US" sz="1100" b="1" dirty="0">
              <a:latin typeface="Helvetica"/>
              <a:cs typeface="Helvetica"/>
            </a:endParaRPr>
          </a:p>
          <a:p>
            <a:r>
              <a:rPr lang="en-US" sz="1100" b="1" dirty="0" smtClean="0">
                <a:latin typeface="Helvetica"/>
                <a:cs typeface="Helvetica"/>
              </a:rPr>
              <a:t>Trotter </a:t>
            </a:r>
            <a:r>
              <a:rPr lang="en-US" sz="1100" b="1" dirty="0">
                <a:latin typeface="Helvetica"/>
                <a:cs typeface="Helvetica"/>
              </a:rPr>
              <a:t>J</a:t>
            </a:r>
            <a:r>
              <a:rPr lang="en-US" sz="1100" dirty="0">
                <a:latin typeface="Helvetica"/>
                <a:cs typeface="Helvetica"/>
              </a:rPr>
              <a:t>. Alternatives to log-scale data display. </a:t>
            </a:r>
            <a:r>
              <a:rPr lang="en-US" sz="1100" i="1" dirty="0" err="1">
                <a:latin typeface="Helvetica"/>
                <a:cs typeface="Helvetica"/>
              </a:rPr>
              <a:t>Curr</a:t>
            </a:r>
            <a:r>
              <a:rPr lang="en-US" sz="1100" i="1" dirty="0">
                <a:latin typeface="Helvetica"/>
                <a:cs typeface="Helvetica"/>
              </a:rPr>
              <a:t> </a:t>
            </a:r>
            <a:r>
              <a:rPr lang="en-US" sz="1100" i="1" dirty="0" err="1">
                <a:latin typeface="Helvetica"/>
                <a:cs typeface="Helvetica"/>
              </a:rPr>
              <a:t>Protoc</a:t>
            </a:r>
            <a:r>
              <a:rPr lang="en-US" sz="1100" i="1" dirty="0">
                <a:latin typeface="Helvetica"/>
                <a:cs typeface="Helvetica"/>
              </a:rPr>
              <a:t> </a:t>
            </a:r>
            <a:r>
              <a:rPr lang="en-US" sz="1100" i="1" dirty="0" err="1">
                <a:latin typeface="Helvetica"/>
                <a:cs typeface="Helvetica"/>
              </a:rPr>
              <a:t>Cytom</a:t>
            </a:r>
            <a:r>
              <a:rPr lang="en-US" sz="1100" dirty="0">
                <a:latin typeface="Helvetica"/>
                <a:cs typeface="Helvetica"/>
              </a:rPr>
              <a:t>. 2007; </a:t>
            </a:r>
            <a:r>
              <a:rPr lang="en-US" sz="1100" b="1" dirty="0">
                <a:latin typeface="Helvetica"/>
                <a:cs typeface="Helvetica"/>
              </a:rPr>
              <a:t>Chapter 10</a:t>
            </a:r>
            <a:r>
              <a:rPr lang="en-US" sz="1100" dirty="0">
                <a:latin typeface="Helvetica"/>
                <a:cs typeface="Helvetica"/>
              </a:rPr>
              <a:t>:Unit10.16–10.16.11</a:t>
            </a:r>
            <a:r>
              <a:rPr lang="en-US" sz="1100" dirty="0" smtClean="0">
                <a:latin typeface="Helvetica"/>
                <a:cs typeface="Helvetica"/>
              </a:rPr>
              <a:t>.</a:t>
            </a:r>
          </a:p>
          <a:p>
            <a:endParaRPr lang="en-US" sz="1100" dirty="0" smtClean="0">
              <a:latin typeface="Helvetica"/>
              <a:cs typeface="Helvetica"/>
            </a:endParaRPr>
          </a:p>
          <a:p>
            <a:r>
              <a:rPr lang="en-US" sz="1100" b="1" dirty="0" err="1" smtClean="0">
                <a:latin typeface="Helvetica"/>
                <a:cs typeface="Helvetica"/>
              </a:rPr>
              <a:t>Finak</a:t>
            </a:r>
            <a:r>
              <a:rPr lang="en-US" sz="1100" b="1" dirty="0" smtClean="0">
                <a:latin typeface="Helvetica"/>
                <a:cs typeface="Helvetica"/>
              </a:rPr>
              <a:t> </a:t>
            </a:r>
            <a:r>
              <a:rPr lang="en-US" sz="1100" b="1" dirty="0">
                <a:latin typeface="Helvetica"/>
                <a:cs typeface="Helvetica"/>
              </a:rPr>
              <a:t>G</a:t>
            </a:r>
            <a:r>
              <a:rPr lang="en-US" sz="1100" dirty="0">
                <a:latin typeface="Helvetica"/>
                <a:cs typeface="Helvetica"/>
              </a:rPr>
              <a:t>, </a:t>
            </a:r>
            <a:r>
              <a:rPr lang="en-US" sz="1100" b="1" dirty="0">
                <a:latin typeface="Helvetica"/>
                <a:cs typeface="Helvetica"/>
              </a:rPr>
              <a:t>Perez J-M</a:t>
            </a:r>
            <a:r>
              <a:rPr lang="en-US" sz="1100" dirty="0">
                <a:latin typeface="Helvetica"/>
                <a:cs typeface="Helvetica"/>
              </a:rPr>
              <a:t>, </a:t>
            </a:r>
            <a:r>
              <a:rPr lang="en-US" sz="1100" b="1" dirty="0" err="1">
                <a:latin typeface="Helvetica"/>
                <a:cs typeface="Helvetica"/>
              </a:rPr>
              <a:t>Weng</a:t>
            </a:r>
            <a:r>
              <a:rPr lang="en-US" sz="1100" b="1" dirty="0">
                <a:latin typeface="Helvetica"/>
                <a:cs typeface="Helvetica"/>
              </a:rPr>
              <a:t> A</a:t>
            </a:r>
            <a:r>
              <a:rPr lang="en-US" sz="1100" dirty="0">
                <a:latin typeface="Helvetica"/>
                <a:cs typeface="Helvetica"/>
              </a:rPr>
              <a:t>, </a:t>
            </a:r>
            <a:r>
              <a:rPr lang="en-US" sz="1100" b="1" dirty="0" err="1">
                <a:latin typeface="Helvetica"/>
                <a:cs typeface="Helvetica"/>
              </a:rPr>
              <a:t>Gottardo</a:t>
            </a:r>
            <a:r>
              <a:rPr lang="en-US" sz="1100" b="1" dirty="0">
                <a:latin typeface="Helvetica"/>
                <a:cs typeface="Helvetica"/>
              </a:rPr>
              <a:t> R</a:t>
            </a:r>
            <a:r>
              <a:rPr lang="en-US" sz="1100" dirty="0">
                <a:latin typeface="Helvetica"/>
                <a:cs typeface="Helvetica"/>
              </a:rPr>
              <a:t>. Optimizing transformations for automated, high throughput analysis of flow cytometry data. </a:t>
            </a:r>
            <a:r>
              <a:rPr lang="en-US" sz="1100" i="1" dirty="0">
                <a:latin typeface="Helvetica"/>
                <a:cs typeface="Helvetica"/>
              </a:rPr>
              <a:t>BMC Bioinformatics</a:t>
            </a:r>
            <a:r>
              <a:rPr lang="en-US" sz="1100" dirty="0">
                <a:latin typeface="Helvetica"/>
                <a:cs typeface="Helvetica"/>
              </a:rPr>
              <a:t>. 2010; </a:t>
            </a:r>
            <a:r>
              <a:rPr lang="en-US" sz="1100" b="1" dirty="0">
                <a:latin typeface="Helvetica"/>
                <a:cs typeface="Helvetica"/>
              </a:rPr>
              <a:t>11</a:t>
            </a:r>
            <a:r>
              <a:rPr lang="en-US" sz="1100" dirty="0">
                <a:latin typeface="Helvetica"/>
                <a:cs typeface="Helvetica"/>
              </a:rPr>
              <a:t>:546</a:t>
            </a:r>
            <a:r>
              <a:rPr lang="en-US" sz="1100" dirty="0" smtClean="0">
                <a:latin typeface="Helvetica"/>
                <a:cs typeface="Helvetica"/>
              </a:rPr>
              <a:t>.</a:t>
            </a:r>
            <a:endParaRPr lang="en-US" sz="1100" dirty="0">
              <a:latin typeface="Helvetica"/>
              <a:cs typeface="Helvetica"/>
            </a:endParaRPr>
          </a:p>
        </p:txBody>
      </p:sp>
      <p:pic>
        <p:nvPicPr>
          <p:cNvPr id="6" name="Picture 5"/>
          <p:cNvPicPr>
            <a:picLocks noChangeAspect="1"/>
          </p:cNvPicPr>
          <p:nvPr/>
        </p:nvPicPr>
        <p:blipFill>
          <a:blip r:embed="rId2"/>
          <a:stretch>
            <a:fillRect/>
          </a:stretch>
        </p:blipFill>
        <p:spPr>
          <a:xfrm>
            <a:off x="3183861" y="3561024"/>
            <a:ext cx="2215208" cy="2160000"/>
          </a:xfrm>
          <a:prstGeom prst="rect">
            <a:avLst/>
          </a:prstGeom>
        </p:spPr>
      </p:pic>
      <p:pic>
        <p:nvPicPr>
          <p:cNvPr id="7" name="Picture 6"/>
          <p:cNvPicPr>
            <a:picLocks noChangeAspect="1"/>
          </p:cNvPicPr>
          <p:nvPr/>
        </p:nvPicPr>
        <p:blipFill>
          <a:blip r:embed="rId3"/>
          <a:stretch>
            <a:fillRect/>
          </a:stretch>
        </p:blipFill>
        <p:spPr>
          <a:xfrm>
            <a:off x="818672" y="3561024"/>
            <a:ext cx="2263514" cy="2160000"/>
          </a:xfrm>
          <a:prstGeom prst="rect">
            <a:avLst/>
          </a:prstGeom>
        </p:spPr>
      </p:pic>
      <p:sp>
        <p:nvSpPr>
          <p:cNvPr id="8" name="TextBox 7"/>
          <p:cNvSpPr txBox="1"/>
          <p:nvPr/>
        </p:nvSpPr>
        <p:spPr>
          <a:xfrm>
            <a:off x="1384841" y="3347616"/>
            <a:ext cx="1697345" cy="307777"/>
          </a:xfrm>
          <a:prstGeom prst="rect">
            <a:avLst/>
          </a:prstGeom>
          <a:noFill/>
        </p:spPr>
        <p:txBody>
          <a:bodyPr wrap="square" rtlCol="0">
            <a:spAutoFit/>
          </a:bodyPr>
          <a:lstStyle/>
          <a:p>
            <a:pPr algn="ctr"/>
            <a:r>
              <a:rPr lang="en-US" sz="1400" b="1" dirty="0" smtClean="0">
                <a:latin typeface="Helvetica"/>
                <a:cs typeface="Helvetica"/>
              </a:rPr>
              <a:t>Linear scale</a:t>
            </a:r>
            <a:endParaRPr lang="en-US" sz="1400" b="1" dirty="0">
              <a:latin typeface="Helvetica"/>
              <a:cs typeface="Helvetica"/>
            </a:endParaRPr>
          </a:p>
        </p:txBody>
      </p:sp>
      <p:sp>
        <p:nvSpPr>
          <p:cNvPr id="9" name="TextBox 8"/>
          <p:cNvSpPr txBox="1"/>
          <p:nvPr/>
        </p:nvSpPr>
        <p:spPr>
          <a:xfrm>
            <a:off x="3654244" y="3347616"/>
            <a:ext cx="1697345" cy="307777"/>
          </a:xfrm>
          <a:prstGeom prst="rect">
            <a:avLst/>
          </a:prstGeom>
          <a:noFill/>
        </p:spPr>
        <p:txBody>
          <a:bodyPr wrap="square" rtlCol="0">
            <a:spAutoFit/>
          </a:bodyPr>
          <a:lstStyle/>
          <a:p>
            <a:pPr algn="ctr"/>
            <a:r>
              <a:rPr lang="en-US" sz="1400" b="1" dirty="0" smtClean="0">
                <a:latin typeface="Helvetica"/>
                <a:cs typeface="Helvetica"/>
              </a:rPr>
              <a:t>arcsinh scale</a:t>
            </a:r>
            <a:endParaRPr lang="en-US" sz="1400" b="1" dirty="0">
              <a:latin typeface="Helvetica"/>
              <a:cs typeface="Helvetica"/>
            </a:endParaRPr>
          </a:p>
        </p:txBody>
      </p:sp>
    </p:spTree>
    <p:extLst>
      <p:ext uri="{BB962C8B-B14F-4D97-AF65-F5344CB8AC3E}">
        <p14:creationId xmlns:p14="http://schemas.microsoft.com/office/powerpoint/2010/main" val="660201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Data transformation</a:t>
            </a:r>
          </a:p>
        </p:txBody>
      </p:sp>
      <p:sp>
        <p:nvSpPr>
          <p:cNvPr id="3" name="Content Placeholder 2"/>
          <p:cNvSpPr>
            <a:spLocks noGrp="1"/>
          </p:cNvSpPr>
          <p:nvPr>
            <p:ph idx="1"/>
          </p:nvPr>
        </p:nvSpPr>
        <p:spPr/>
        <p:txBody>
          <a:bodyPr>
            <a:normAutofit/>
          </a:bodyPr>
          <a:lstStyle/>
          <a:p>
            <a:pPr marL="285750" indent="-285750">
              <a:lnSpc>
                <a:spcPct val="130000"/>
              </a:lnSpc>
              <a:buFont typeface="Wingdings" charset="2"/>
              <a:buChar char="Ø"/>
            </a:pPr>
            <a:r>
              <a:rPr lang="en-US" sz="2000" dirty="0">
                <a:latin typeface="Helvetica"/>
                <a:cs typeface="Helvetica"/>
              </a:rPr>
              <a:t>In practice, cytometry data is frequently transformed using an </a:t>
            </a:r>
            <a:r>
              <a:rPr lang="en-US" sz="2000" dirty="0" err="1">
                <a:latin typeface="Helvetica"/>
                <a:cs typeface="Helvetica"/>
              </a:rPr>
              <a:t>logicle</a:t>
            </a:r>
            <a:r>
              <a:rPr lang="en-US" sz="2000" dirty="0">
                <a:latin typeface="Helvetica"/>
                <a:cs typeface="Helvetica"/>
              </a:rPr>
              <a:t> or arcsinh transformation.</a:t>
            </a:r>
          </a:p>
          <a:p>
            <a:pPr marL="285750" indent="-285750">
              <a:lnSpc>
                <a:spcPct val="130000"/>
              </a:lnSpc>
              <a:buFont typeface="Wingdings" charset="2"/>
              <a:buChar char="Ø"/>
            </a:pPr>
            <a:endParaRPr lang="en-US" sz="2000" dirty="0">
              <a:latin typeface="Helvetica"/>
              <a:cs typeface="Helvetica"/>
            </a:endParaRPr>
          </a:p>
          <a:p>
            <a:pPr marL="285750" indent="-285750">
              <a:lnSpc>
                <a:spcPct val="130000"/>
              </a:lnSpc>
              <a:buFont typeface="Wingdings" charset="2"/>
              <a:buChar char="Ø"/>
            </a:pPr>
            <a:r>
              <a:rPr lang="en-US" sz="2000" dirty="0">
                <a:latin typeface="Helvetica"/>
                <a:cs typeface="Helvetica"/>
              </a:rPr>
              <a:t>Common co-factors for arcsinh transformations are</a:t>
            </a:r>
          </a:p>
          <a:p>
            <a:pPr marL="685800" lvl="1">
              <a:lnSpc>
                <a:spcPct val="130000"/>
              </a:lnSpc>
              <a:buFont typeface="Wingdings" charset="2"/>
              <a:buChar char="Ø"/>
            </a:pPr>
            <a:r>
              <a:rPr lang="en-US" sz="1600" dirty="0">
                <a:latin typeface="Helvetica"/>
                <a:cs typeface="Helvetica"/>
              </a:rPr>
              <a:t>Flow cytometry data: 150</a:t>
            </a:r>
          </a:p>
          <a:p>
            <a:pPr marL="685800" lvl="1">
              <a:lnSpc>
                <a:spcPct val="130000"/>
              </a:lnSpc>
              <a:buFont typeface="Wingdings" charset="2"/>
              <a:buChar char="Ø"/>
            </a:pPr>
            <a:r>
              <a:rPr lang="en-US" sz="1600" dirty="0">
                <a:latin typeface="Helvetica"/>
                <a:cs typeface="Helvetica"/>
              </a:rPr>
              <a:t>Mass cytometry data: 5</a:t>
            </a:r>
          </a:p>
          <a:p>
            <a:pPr marL="285750" indent="-285750">
              <a:lnSpc>
                <a:spcPct val="130000"/>
              </a:lnSpc>
              <a:buFont typeface="Wingdings" charset="2"/>
              <a:buChar char="Ø"/>
            </a:pPr>
            <a:endParaRPr lang="en-US" sz="2000" dirty="0">
              <a:latin typeface="Helvetica"/>
              <a:cs typeface="Helvetica"/>
            </a:endParaRPr>
          </a:p>
          <a:p>
            <a:pPr marL="285750" indent="-285750">
              <a:lnSpc>
                <a:spcPct val="130000"/>
              </a:lnSpc>
              <a:buFont typeface="Wingdings" charset="2"/>
              <a:buChar char="Ø"/>
            </a:pPr>
            <a:r>
              <a:rPr lang="en-US" sz="2000" dirty="0">
                <a:latin typeface="Helvetica"/>
                <a:cs typeface="Helvetica"/>
              </a:rPr>
              <a:t>Functions to perform such data transformations are commonly integrated into the respective analysis tools (R packages, </a:t>
            </a:r>
            <a:r>
              <a:rPr lang="en-US" sz="2000" dirty="0" err="1">
                <a:latin typeface="Helvetica"/>
                <a:cs typeface="Helvetica"/>
              </a:rPr>
              <a:t>cyt</a:t>
            </a:r>
            <a:r>
              <a:rPr lang="en-US" sz="2000" dirty="0">
                <a:latin typeface="Helvetica"/>
                <a:cs typeface="Helvetica"/>
              </a:rPr>
              <a:t>, </a:t>
            </a:r>
            <a:r>
              <a:rPr lang="en-US" sz="2000" dirty="0" err="1">
                <a:latin typeface="Helvetica"/>
                <a:cs typeface="Helvetica"/>
              </a:rPr>
              <a:t>Cytobank</a:t>
            </a:r>
            <a:r>
              <a:rPr lang="en-US" sz="2000" dirty="0">
                <a:latin typeface="Helvetica"/>
                <a:cs typeface="Helvetica"/>
              </a:rPr>
              <a:t>, ACCENSE).</a:t>
            </a:r>
          </a:p>
          <a:p>
            <a:endParaRPr lang="en-US" sz="2000"/>
          </a:p>
        </p:txBody>
      </p:sp>
    </p:spTree>
    <p:extLst>
      <p:ext uri="{BB962C8B-B14F-4D97-AF65-F5344CB8AC3E}">
        <p14:creationId xmlns:p14="http://schemas.microsoft.com/office/powerpoint/2010/main" val="19960942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Data normalization</a:t>
            </a:r>
          </a:p>
        </p:txBody>
      </p:sp>
    </p:spTree>
    <p:extLst>
      <p:ext uri="{BB962C8B-B14F-4D97-AF65-F5344CB8AC3E}">
        <p14:creationId xmlns:p14="http://schemas.microsoft.com/office/powerpoint/2010/main" val="314229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Normalization</a:t>
            </a:r>
          </a:p>
        </p:txBody>
      </p:sp>
      <p:sp>
        <p:nvSpPr>
          <p:cNvPr id="3" name="Content Placeholder 2"/>
          <p:cNvSpPr>
            <a:spLocks noGrp="1"/>
          </p:cNvSpPr>
          <p:nvPr>
            <p:ph idx="1"/>
          </p:nvPr>
        </p:nvSpPr>
        <p:spPr/>
        <p:txBody>
          <a:bodyPr>
            <a:normAutofit/>
          </a:bodyPr>
          <a:lstStyle/>
          <a:p>
            <a:pPr marL="0" indent="0">
              <a:buNone/>
            </a:pPr>
            <a:r>
              <a:rPr lang="en-US" sz="2000" dirty="0">
                <a:solidFill>
                  <a:schemeClr val="accent2"/>
                </a:solidFill>
                <a:latin typeface="Helvetica" charset="0"/>
                <a:cs typeface="Helvetica" charset="0"/>
              </a:rPr>
              <a:t>What is normalization</a:t>
            </a:r>
          </a:p>
          <a:p>
            <a:endParaRPr lang="en-US" sz="2000" dirty="0">
              <a:solidFill>
                <a:schemeClr val="accent2"/>
              </a:solidFill>
              <a:latin typeface="Helvetica" charset="0"/>
              <a:cs typeface="Helvetica" charset="0"/>
            </a:endParaRPr>
          </a:p>
          <a:p>
            <a:pPr marL="285750" indent="-285750">
              <a:lnSpc>
                <a:spcPct val="130000"/>
              </a:lnSpc>
              <a:buFont typeface="Wingdings" charset="2"/>
              <a:buChar char="Ø"/>
            </a:pPr>
            <a:r>
              <a:rPr lang="en-US" sz="2000" dirty="0">
                <a:solidFill>
                  <a:srgbClr val="000000"/>
                </a:solidFill>
                <a:latin typeface="Helvetica" charset="0"/>
                <a:cs typeface="Helvetica" charset="0"/>
              </a:rPr>
              <a:t>A form of standardization..</a:t>
            </a:r>
          </a:p>
          <a:p>
            <a:pPr marL="285750" indent="-285750">
              <a:lnSpc>
                <a:spcPct val="130000"/>
              </a:lnSpc>
              <a:buFont typeface="Wingdings" charset="2"/>
              <a:buChar char="Ø"/>
            </a:pPr>
            <a:endParaRPr lang="en-US" sz="2000" dirty="0">
              <a:solidFill>
                <a:srgbClr val="000000"/>
              </a:solidFill>
              <a:latin typeface="Helvetica" charset="0"/>
              <a:cs typeface="Helvetica" charset="0"/>
            </a:endParaRPr>
          </a:p>
          <a:p>
            <a:pPr marL="285750" indent="-285750">
              <a:lnSpc>
                <a:spcPct val="130000"/>
              </a:lnSpc>
              <a:buFont typeface="Wingdings" charset="2"/>
              <a:buChar char="Ø"/>
            </a:pPr>
            <a:r>
              <a:rPr lang="en-US" sz="2000" dirty="0">
                <a:solidFill>
                  <a:srgbClr val="000000"/>
                </a:solidFill>
                <a:latin typeface="Helvetica" charset="0"/>
                <a:cs typeface="Helvetica" charset="0"/>
              </a:rPr>
              <a:t>Process of using internal or external control values to express acquired data on a common scale</a:t>
            </a:r>
          </a:p>
          <a:p>
            <a:pPr marL="285750" indent="-285750">
              <a:lnSpc>
                <a:spcPct val="130000"/>
              </a:lnSpc>
              <a:buFont typeface="Wingdings" charset="2"/>
              <a:buChar char="Ø"/>
            </a:pPr>
            <a:endParaRPr lang="en-US" sz="2000" dirty="0">
              <a:solidFill>
                <a:srgbClr val="000000"/>
              </a:solidFill>
              <a:latin typeface="Helvetica" charset="0"/>
              <a:cs typeface="Helvetica" charset="0"/>
            </a:endParaRPr>
          </a:p>
          <a:p>
            <a:pPr marL="285750" indent="-285750">
              <a:lnSpc>
                <a:spcPct val="130000"/>
              </a:lnSpc>
              <a:buFont typeface="Wingdings" charset="2"/>
              <a:buChar char="Ø"/>
            </a:pPr>
            <a:r>
              <a:rPr lang="en-US" sz="2000" dirty="0">
                <a:solidFill>
                  <a:srgbClr val="000000"/>
                </a:solidFill>
                <a:latin typeface="Helvetica" charset="0"/>
                <a:cs typeface="Helvetica" charset="0"/>
              </a:rPr>
              <a:t>Thus improves comparability between samples (different days, different machines) or also different channels/antigens.</a:t>
            </a:r>
          </a:p>
        </p:txBody>
      </p:sp>
    </p:spTree>
    <p:extLst>
      <p:ext uri="{BB962C8B-B14F-4D97-AF65-F5344CB8AC3E}">
        <p14:creationId xmlns:p14="http://schemas.microsoft.com/office/powerpoint/2010/main" val="403126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a:t>Which control values can be used?</a:t>
            </a:r>
          </a:p>
        </p:txBody>
      </p:sp>
      <p:sp>
        <p:nvSpPr>
          <p:cNvPr id="3" name="Content Placeholder 2"/>
          <p:cNvSpPr>
            <a:spLocks noGrp="1"/>
          </p:cNvSpPr>
          <p:nvPr>
            <p:ph idx="1"/>
          </p:nvPr>
        </p:nvSpPr>
        <p:spPr>
          <a:xfrm>
            <a:off x="228600" y="1484784"/>
            <a:ext cx="8686800" cy="4641379"/>
          </a:xfrm>
        </p:spPr>
        <p:txBody>
          <a:bodyPr>
            <a:normAutofit/>
          </a:bodyPr>
          <a:lstStyle/>
          <a:p>
            <a:pPr marL="0" indent="0">
              <a:buNone/>
            </a:pPr>
            <a:r>
              <a:rPr lang="en-US" sz="1600" dirty="0">
                <a:solidFill>
                  <a:schemeClr val="accent2"/>
                </a:solidFill>
                <a:latin typeface="Helvetica" charset="0"/>
                <a:cs typeface="Helvetica" charset="0"/>
              </a:rPr>
              <a:t>1. Bead normalization</a:t>
            </a:r>
          </a:p>
          <a:p>
            <a:pPr>
              <a:lnSpc>
                <a:spcPct val="130000"/>
              </a:lnSpc>
              <a:buFont typeface="Wingdings" charset="2"/>
              <a:buChar char="Ø"/>
            </a:pPr>
            <a:r>
              <a:rPr lang="en-US" sz="1600" dirty="0">
                <a:solidFill>
                  <a:srgbClr val="000000"/>
                </a:solidFill>
                <a:latin typeface="Helvetica" charset="0"/>
                <a:cs typeface="Helvetica" charset="0"/>
              </a:rPr>
              <a:t>Beads with known intensity can be acquired together (or before) with cells </a:t>
            </a:r>
          </a:p>
          <a:p>
            <a:pPr>
              <a:lnSpc>
                <a:spcPct val="130000"/>
              </a:lnSpc>
              <a:buFont typeface="Wingdings" charset="2"/>
              <a:buChar char="Ø"/>
            </a:pPr>
            <a:r>
              <a:rPr lang="en-US" sz="1600" dirty="0">
                <a:solidFill>
                  <a:srgbClr val="000000"/>
                </a:solidFill>
                <a:latin typeface="Helvetica" charset="0"/>
                <a:cs typeface="Helvetica" charset="0"/>
              </a:rPr>
              <a:t>The measured intensities can be used to normalize towards instrument behavior, accounting for </a:t>
            </a:r>
            <a:r>
              <a:rPr lang="en-US" sz="1600" b="1" dirty="0">
                <a:latin typeface="Helvetica" charset="0"/>
                <a:cs typeface="Helvetica" charset="0"/>
              </a:rPr>
              <a:t>different sensitivity etc. of the instrument </a:t>
            </a:r>
            <a:r>
              <a:rPr lang="en-US" sz="1600" dirty="0">
                <a:solidFill>
                  <a:srgbClr val="000000"/>
                </a:solidFill>
                <a:latin typeface="Helvetica" charset="0"/>
                <a:cs typeface="Helvetica" charset="0"/>
              </a:rPr>
              <a:t>on different days</a:t>
            </a:r>
          </a:p>
        </p:txBody>
      </p:sp>
      <p:pic>
        <p:nvPicPr>
          <p:cNvPr id="4" name="Picture 3"/>
          <p:cNvPicPr>
            <a:picLocks noChangeAspect="1"/>
          </p:cNvPicPr>
          <p:nvPr/>
        </p:nvPicPr>
        <p:blipFill>
          <a:blip r:embed="rId2"/>
          <a:stretch>
            <a:fillRect/>
          </a:stretch>
        </p:blipFill>
        <p:spPr>
          <a:xfrm>
            <a:off x="827584" y="3429000"/>
            <a:ext cx="7308304" cy="1564319"/>
          </a:xfrm>
          <a:prstGeom prst="rect">
            <a:avLst/>
          </a:prstGeom>
        </p:spPr>
      </p:pic>
      <p:sp>
        <p:nvSpPr>
          <p:cNvPr id="5" name="Rectangle 4"/>
          <p:cNvSpPr/>
          <p:nvPr/>
        </p:nvSpPr>
        <p:spPr>
          <a:xfrm>
            <a:off x="2249488" y="5139016"/>
            <a:ext cx="4572000" cy="769441"/>
          </a:xfrm>
          <a:prstGeom prst="rect">
            <a:avLst/>
          </a:prstGeom>
        </p:spPr>
        <p:txBody>
          <a:bodyPr>
            <a:spAutoFit/>
          </a:bodyPr>
          <a:lstStyle/>
          <a:p>
            <a:r>
              <a:rPr lang="en-US" sz="1100">
                <a:latin typeface="Arial" charset="0"/>
                <a:ea typeface="Arial" charset="0"/>
                <a:cs typeface="Arial" charset="0"/>
              </a:rPr>
              <a:t>R. Finck, E. F. Simonds, A. Jager, S. Krishnaswamy, K. Sachs, W. Fantl, D. Pe’er, G. P. Nolan, S. C. Bendall, Normalization of mass cytometry data with bead standards., </a:t>
            </a:r>
            <a:r>
              <a:rPr lang="en-US" sz="1100" b="1">
                <a:latin typeface="Arial" charset="0"/>
                <a:ea typeface="Arial" charset="0"/>
                <a:cs typeface="Arial" charset="0"/>
              </a:rPr>
              <a:t>Cytometry. A </a:t>
            </a:r>
            <a:r>
              <a:rPr lang="en-US" sz="1100">
                <a:latin typeface="Arial" charset="0"/>
                <a:ea typeface="Arial" charset="0"/>
                <a:cs typeface="Arial" charset="0"/>
              </a:rPr>
              <a:t>83, 483–94 (2013).</a:t>
            </a:r>
          </a:p>
        </p:txBody>
      </p:sp>
    </p:spTree>
    <p:extLst>
      <p:ext uri="{BB962C8B-B14F-4D97-AF65-F5344CB8AC3E}">
        <p14:creationId xmlns:p14="http://schemas.microsoft.com/office/powerpoint/2010/main" val="17877946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cf template ligh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mcf template lighter</Template>
  <TotalTime>3189</TotalTime>
  <Words>1167</Words>
  <Application>Microsoft Macintosh PowerPoint</Application>
  <PresentationFormat>On-screen Show (4:3)</PresentationFormat>
  <Paragraphs>264</Paragraphs>
  <Slides>37</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Calibri</vt:lpstr>
      <vt:lpstr>Consolas</vt:lpstr>
      <vt:lpstr>Helvetica</vt:lpstr>
      <vt:lpstr>ＭＳ Ｐゴシック</vt:lpstr>
      <vt:lpstr>Wingdings</vt:lpstr>
      <vt:lpstr>Arial</vt:lpstr>
      <vt:lpstr>mcf template lighter</vt:lpstr>
      <vt:lpstr>Office Theme</vt:lpstr>
      <vt:lpstr>Automated data analysis for high-dimensional cytometry experiments</vt:lpstr>
      <vt:lpstr>Motivation</vt:lpstr>
      <vt:lpstr>Program outline</vt:lpstr>
      <vt:lpstr>PowerPoint Presentation</vt:lpstr>
      <vt:lpstr>Data transformation</vt:lpstr>
      <vt:lpstr>Data transformation</vt:lpstr>
      <vt:lpstr>PowerPoint Presentation</vt:lpstr>
      <vt:lpstr>Normalization</vt:lpstr>
      <vt:lpstr>Which control values can be used?</vt:lpstr>
      <vt:lpstr>Bead normalization</vt:lpstr>
      <vt:lpstr>Channel-specific normalization</vt:lpstr>
      <vt:lpstr>Channel-specific normalization</vt:lpstr>
      <vt:lpstr>Percentile normalization</vt:lpstr>
      <vt:lpstr>Percentile normalization</vt:lpstr>
      <vt:lpstr>PowerPoint Presentation</vt:lpstr>
      <vt:lpstr>Visualization with t-SNE</vt:lpstr>
      <vt:lpstr>t-SNE</vt:lpstr>
      <vt:lpstr>t-SNE</vt:lpstr>
      <vt:lpstr>t-SNE</vt:lpstr>
      <vt:lpstr>tSNE step 1</vt:lpstr>
      <vt:lpstr>tSNE step 2</vt:lpstr>
      <vt:lpstr>tSNE step 3</vt:lpstr>
      <vt:lpstr>tSNE final</vt:lpstr>
      <vt:lpstr>t-SNE</vt:lpstr>
      <vt:lpstr>FlowSOM clustering</vt:lpstr>
      <vt:lpstr>FlowSOM</vt:lpstr>
      <vt:lpstr>FlowSOM</vt:lpstr>
      <vt:lpstr>Self-organizing maps</vt:lpstr>
      <vt:lpstr>Metaclustering of nodes</vt:lpstr>
      <vt:lpstr>FlowSOM output</vt:lpstr>
      <vt:lpstr>PowerPoint Presentation</vt:lpstr>
      <vt:lpstr>PowerPoint Presentation</vt:lpstr>
      <vt:lpstr>R studio</vt:lpstr>
      <vt:lpstr>Cytometry data in R</vt:lpstr>
      <vt:lpstr>Combining data into one object</vt:lpstr>
      <vt:lpstr>The tidy data concept in R</vt:lpstr>
      <vt:lpstr>Find this workshop online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Felix Hartmann</dc:creator>
  <cp:lastModifiedBy>Felix Hartmann</cp:lastModifiedBy>
  <cp:revision>45</cp:revision>
  <dcterms:created xsi:type="dcterms:W3CDTF">2016-05-24T09:10:22Z</dcterms:created>
  <dcterms:modified xsi:type="dcterms:W3CDTF">2016-09-14T10:32:26Z</dcterms:modified>
</cp:coreProperties>
</file>